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63"/>
  </p:notesMasterIdLst>
  <p:handoutMasterIdLst>
    <p:handoutMasterId r:id="rId64"/>
  </p:handoutMasterIdLst>
  <p:sldIdLst>
    <p:sldId id="289" r:id="rId2"/>
    <p:sldId id="476" r:id="rId3"/>
    <p:sldId id="284" r:id="rId4"/>
    <p:sldId id="484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501" r:id="rId13"/>
    <p:sldId id="498" r:id="rId14"/>
    <p:sldId id="502" r:id="rId15"/>
    <p:sldId id="454" r:id="rId16"/>
    <p:sldId id="460" r:id="rId17"/>
    <p:sldId id="461" r:id="rId18"/>
    <p:sldId id="374" r:id="rId19"/>
    <p:sldId id="437" r:id="rId20"/>
    <p:sldId id="438" r:id="rId21"/>
    <p:sldId id="463" r:id="rId22"/>
    <p:sldId id="471" r:id="rId23"/>
    <p:sldId id="486" r:id="rId24"/>
    <p:sldId id="487" r:id="rId25"/>
    <p:sldId id="488" r:id="rId26"/>
    <p:sldId id="489" r:id="rId27"/>
    <p:sldId id="490" r:id="rId28"/>
    <p:sldId id="472" r:id="rId29"/>
    <p:sldId id="491" r:id="rId30"/>
    <p:sldId id="492" r:id="rId31"/>
    <p:sldId id="493" r:id="rId32"/>
    <p:sldId id="494" r:id="rId33"/>
    <p:sldId id="398" r:id="rId34"/>
    <p:sldId id="399" r:id="rId35"/>
    <p:sldId id="419" r:id="rId36"/>
    <p:sldId id="420" r:id="rId37"/>
    <p:sldId id="421" r:id="rId38"/>
    <p:sldId id="402" r:id="rId39"/>
    <p:sldId id="403" r:id="rId40"/>
    <p:sldId id="404" r:id="rId41"/>
    <p:sldId id="405" r:id="rId42"/>
    <p:sldId id="415" r:id="rId43"/>
    <p:sldId id="416" r:id="rId44"/>
    <p:sldId id="417" r:id="rId45"/>
    <p:sldId id="418" r:id="rId46"/>
    <p:sldId id="422" r:id="rId47"/>
    <p:sldId id="423" r:id="rId48"/>
    <p:sldId id="424" r:id="rId49"/>
    <p:sldId id="425" r:id="rId50"/>
    <p:sldId id="426" r:id="rId51"/>
    <p:sldId id="427" r:id="rId52"/>
    <p:sldId id="485" r:id="rId53"/>
    <p:sldId id="495" r:id="rId54"/>
    <p:sldId id="496" r:id="rId55"/>
    <p:sldId id="497" r:id="rId56"/>
    <p:sldId id="473" r:id="rId57"/>
    <p:sldId id="464" r:id="rId58"/>
    <p:sldId id="474" r:id="rId59"/>
    <p:sldId id="475" r:id="rId60"/>
    <p:sldId id="499" r:id="rId61"/>
    <p:sldId id="285" r:id="rId62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0000"/>
    <a:srgbClr val="CC0000"/>
    <a:srgbClr val="800000"/>
    <a:srgbClr val="FF3300"/>
    <a:srgbClr val="003366"/>
    <a:srgbClr val="00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00" autoAdjust="0"/>
    <p:restoredTop sz="94660"/>
  </p:normalViewPr>
  <p:slideViewPr>
    <p:cSldViewPr>
      <p:cViewPr varScale="1">
        <p:scale>
          <a:sx n="67" d="100"/>
          <a:sy n="67" d="100"/>
        </p:scale>
        <p:origin x="11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DC80691-F413-40F1-972C-FED5ECBCE337}" type="datetimeFigureOut">
              <a:rPr lang="th-TH"/>
              <a:pPr>
                <a:defRPr/>
              </a:pPr>
              <a:t>26/08/63</a:t>
            </a:fld>
            <a:endParaRPr lang="th-TH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0582CFC-1E28-4129-8771-054EE368D99B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DD4E117-BA32-4C21-A785-3ABA62D18358}" type="datetimeFigureOut">
              <a:rPr lang="th-TH"/>
              <a:pPr>
                <a:defRPr/>
              </a:pPr>
              <a:t>26/08/63</a:t>
            </a:fld>
            <a:endParaRPr lang="th-TH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noProof="0" smtClean="0"/>
              <a:t>ระดับที่สอง</a:t>
            </a:r>
          </a:p>
          <a:p>
            <a:pPr lvl="2"/>
            <a:r>
              <a:rPr lang="th-TH" noProof="0" smtClean="0"/>
              <a:t>ระดับที่สาม</a:t>
            </a:r>
          </a:p>
          <a:p>
            <a:pPr lvl="3"/>
            <a:r>
              <a:rPr lang="th-TH" noProof="0" smtClean="0"/>
              <a:t>ระดับที่สี่</a:t>
            </a:r>
          </a:p>
          <a:p>
            <a:pPr lvl="4"/>
            <a:r>
              <a:rPr lang="th-TH" noProof="0" smtClean="0"/>
              <a:t>ระดับที่ห้า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DF1F579-97C7-48C9-99D7-E9D8A718468F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25501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59992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92687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719893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455606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49692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70869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hape 110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noFill/>
          <a:ln/>
        </p:spPr>
      </p:sp>
      <p:sp>
        <p:nvSpPr>
          <p:cNvPr id="29699" name="Shape 1108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25" rIns="92075" bIns="46025"/>
          <a:lstStyle/>
          <a:p>
            <a:pPr>
              <a:spcBef>
                <a:spcPct val="0"/>
              </a:spcBef>
              <a:buSzPct val="25000"/>
            </a:pPr>
            <a:r>
              <a:rPr lang="th-TH" altLang="th-TH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เมื่อวันที่ 21 สิงหาคม 2548 นายลี เซียน ลุงได้กล่าวถ้อยแถลงต่อประชาชนในโอกาสวันชาติสิงคโปร์ (National Day Rally Speech) โดยได้ระบุถึงทิศทางในการพัฒนาประเทศและการดำเนินนโยบายต่างประเทศ โดยในด้านการต่างประเทศนั้น สิงคโปร์จะให้ความสำคัญในการส่งเสริมความสัมพันธ์กับประเทศอาเซียน (โดยเฉพาะมาเลเซียและอินโดนีเซีย) รวมทั้งกับประเทศมหาอำนาจสำคัญๆ ได้แก่ สหรัฐฯ จีน ญี่ปุ่น อินเดีย สหภาพยุโรปและออสเตรเลีย นอกจากนั้น จะให้ความสำคัญกับการรวมตัวทางเศรษฐกิจของอาเซียน และการแก้ไขปัญหาการก่อการร้าย สำหรับนโยบายภายในประเทศ สิงคโปร์จะมุ่งเน้นเรื่องการปรับตัวทางเศรษฐกิจเพื่อให้ทันต่อการเปลี่ยนแปลงของโลก (remake Singapore) โดยให้ความสำคัญกับการส่งเสริมนวัตกรรม การประกอบการ การวิจัยและการพัฒนา (innovation, enterprise and R&amp;D) สำหรับด้านสังคม จะให้ความสำคัญกับการขยายโอกาสทางการศึกษาให้กับประชาชน การดูแลคนชราและผู้ที่มีรายได้ต่ำ รวมทั้งการส่งเสริมวัฒนธรรมด้านบริการเพื่อให้สิงคโปร์มีลักษณะของเมืองที่มีความเป็นสากล</a:t>
            </a:r>
          </a:p>
        </p:txBody>
      </p:sp>
      <p:sp>
        <p:nvSpPr>
          <p:cNvPr id="29700" name="Shape 1109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1EA234-D586-49E7-BBB0-32BC5CF30FF1}" type="slidenum">
              <a:rPr lang="th-TH" altLang="th-TH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th-TH" altLang="th-TH" sz="1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12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31747" name="Shape 112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noFill/>
          <a:ln>
            <a:rou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38908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E6F9E0-4483-4E98-A235-0BC3D2C7289E}" type="slidenum">
              <a:rPr lang="en-US" altLang="th-TH" sz="1200" smtClean="0"/>
              <a:pPr/>
              <a:t>2</a:t>
            </a:fld>
            <a:endParaRPr lang="th-TH" altLang="th-TH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366713"/>
          </a:xfrm>
          <a:noFill/>
        </p:spPr>
        <p:txBody>
          <a:bodyPr/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558457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8807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6CF8F1-C994-42D8-A78A-9609473CB937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23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0183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615442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F3E825-CE30-4116-9F39-2F5213772B9C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29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152258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3637" cy="372903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24400"/>
            <a:ext cx="5032375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3637" cy="372903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24400"/>
            <a:ext cx="5032375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3637" cy="372903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24400"/>
            <a:ext cx="5032375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3637" cy="372903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724400"/>
            <a:ext cx="5032375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7330F9-D1FE-4A9F-8E59-DF4B89C4AD9E}" type="slidenum">
              <a:rPr lang="en-US" altLang="th-TH" sz="1200" smtClean="0"/>
              <a:pPr/>
              <a:t>5</a:t>
            </a:fld>
            <a:endParaRPr lang="th-TH" altLang="th-TH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366713"/>
          </a:xfrm>
          <a:noFill/>
        </p:spPr>
        <p:txBody>
          <a:bodyPr/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0255797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FCF06B-A3C6-4E93-B3C1-7D64A0643C71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52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183901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BE8CCE-9236-43DB-A21D-113F12143DBE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53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886614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8DB0C8-DF61-49F2-BF9A-0FB090C31AF5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54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7561055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7CD470-671A-4A09-A607-659742011E6C}" type="slidenum">
              <a:rPr lang="en-US" altLang="th-TH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55</a:t>
            </a:fld>
            <a:endParaRPr lang="th-TH" altLang="th-TH">
              <a:cs typeface="Angsana New" panose="02020603050405020304" pitchFamily="18" charset="-34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4492299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716967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117573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5759262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91889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8120491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754936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4849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217664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731475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398463"/>
          </a:xfrm>
          <a:noFill/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96006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6DAC7-8FCC-4889-AA1B-6F45D9B64D28}" type="datetimeFigureOut">
              <a:rPr lang="en-US"/>
              <a:pPr>
                <a:defRPr/>
              </a:pPr>
              <a:t>8/26/2020</a:t>
            </a:fld>
            <a:endParaRPr lang="en-US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8DB7733-D70B-458E-B042-27E6785C6DD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24779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BC5E-91B0-4B22-AFF7-19AD8CE83B90}" type="datetimeFigureOut">
              <a:rPr lang="en-US"/>
              <a:pPr>
                <a:defRPr/>
              </a:pPr>
              <a:t>8/26/2020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C525E02-DF8D-4D56-B7A5-F8EB903C9FA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796635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50AF-DEA6-4E70-99B5-2E6CDCB47E50}" type="datetimeFigureOut">
              <a:rPr lang="en-US"/>
              <a:pPr>
                <a:defRPr/>
              </a:pPr>
              <a:t>8/26/2020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8BAF-C365-4CDF-AEFC-D5C312B53DE3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87303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2BF2-085D-4271-8157-2D8750964CC5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94301646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2"/>
          <p:cNvSpPr>
            <a:spLocks noChangeAspect="1" noChangeArrowheads="1"/>
          </p:cNvSpPr>
          <p:nvPr/>
        </p:nvSpPr>
        <p:spPr bwMode="auto">
          <a:xfrm>
            <a:off x="1588" y="1588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th-TH" altLang="th-TH" sz="1800" smtClean="0"/>
          </a:p>
        </p:txBody>
      </p:sp>
      <p:pic>
        <p:nvPicPr>
          <p:cNvPr id="4" name="Shape 48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6624638"/>
            <a:ext cx="17938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86"/>
          <p:cNvGrpSpPr>
            <a:grpSpLocks/>
          </p:cNvGrpSpPr>
          <p:nvPr/>
        </p:nvGrpSpPr>
        <p:grpSpPr bwMode="auto">
          <a:xfrm>
            <a:off x="3175" y="0"/>
            <a:ext cx="9153525" cy="900113"/>
            <a:chOff x="3175" y="0"/>
            <a:chExt cx="9153827" cy="900000"/>
          </a:xfrm>
        </p:grpSpPr>
        <p:sp>
          <p:nvSpPr>
            <p:cNvPr id="6" name="Shape 487"/>
            <p:cNvSpPr/>
            <p:nvPr/>
          </p:nvSpPr>
          <p:spPr>
            <a:xfrm>
              <a:off x="3175" y="0"/>
              <a:ext cx="9139919" cy="900000"/>
            </a:xfrm>
            <a:prstGeom prst="rect">
              <a:avLst/>
            </a:prstGeom>
            <a:gradFill>
              <a:gsLst>
                <a:gs pos="0">
                  <a:srgbClr val="2E75B5"/>
                </a:gs>
                <a:gs pos="100000">
                  <a:srgbClr val="2E75B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cxnSp>
          <p:nvCxnSpPr>
            <p:cNvPr id="7" name="Shape 488"/>
            <p:cNvCxnSpPr>
              <a:cxnSpLocks noChangeShapeType="1"/>
            </p:cNvCxnSpPr>
            <p:nvPr/>
          </p:nvCxnSpPr>
          <p:spPr bwMode="auto">
            <a:xfrm>
              <a:off x="13002" y="757308"/>
              <a:ext cx="9144000" cy="0"/>
            </a:xfrm>
            <a:prstGeom prst="straightConnector1">
              <a:avLst/>
            </a:prstGeom>
            <a:noFill/>
            <a:ln w="9525">
              <a:solidFill>
                <a:srgbClr val="BFBFB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hape 489"/>
            <p:cNvCxnSpPr>
              <a:cxnSpLocks noChangeShapeType="1"/>
            </p:cNvCxnSpPr>
            <p:nvPr/>
          </p:nvCxnSpPr>
          <p:spPr bwMode="auto">
            <a:xfrm>
              <a:off x="13002" y="180742"/>
              <a:ext cx="9144000" cy="0"/>
            </a:xfrm>
            <a:prstGeom prst="straightConnector1">
              <a:avLst/>
            </a:prstGeom>
            <a:noFill/>
            <a:ln w="9525">
              <a:solidFill>
                <a:srgbClr val="BFBFB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485"/>
          <p:cNvSpPr txBox="1">
            <a:spLocks noGrp="1"/>
          </p:cNvSpPr>
          <p:nvPr>
            <p:ph type="sldNum" idx="10"/>
          </p:nvPr>
        </p:nvSpPr>
        <p:spPr>
          <a:xfrm>
            <a:off x="8847138" y="6594475"/>
            <a:ext cx="331787" cy="249238"/>
          </a:xfrm>
        </p:spPr>
        <p:txBody>
          <a:bodyPr/>
          <a:lstStyle>
            <a:lvl1pPr>
              <a:defRPr sz="1400" b="1">
                <a:solidFill>
                  <a:srgbClr val="1F497D"/>
                </a:solidFill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924AB61-50ED-4CBA-B251-28BB01642819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0363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CA604-496C-4716-806E-688EE72E3316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151533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C3322-5013-47AE-AD08-EBB69625E082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7699355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8E124F-ABC5-4D27-83BD-6570B65D609E}" type="datetimeFigureOut">
              <a:rPr lang="en-US"/>
              <a:pPr>
                <a:defRPr/>
              </a:pPr>
              <a:t>8/26/2020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1D9AA860-47F2-426B-BA1C-901A4ABA41D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8" r:id="rId5"/>
    <p:sldLayoutId id="2147484159" r:id="rId6"/>
    <p:sldLayoutId id="2147484160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60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kittipat.atcloud.com/" TargetMode="External"/><Relationship Id="rId4" Type="http://schemas.openxmlformats.org/officeDocument/2006/relationships/hyperlink" Target="http://megamisc.blogspot.com/2007/12/20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ittipat.atcloud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ittipat.atcloud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438400" y="5334000"/>
            <a:ext cx="544353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400" b="1" dirty="0">
                <a:solidFill>
                  <a:srgbClr val="003300"/>
                </a:solidFill>
                <a:cs typeface="LilyUPC" panose="020B0604020202020204" pitchFamily="34" charset="-34"/>
              </a:rPr>
              <a:t>รศ.ดร.พ</a:t>
            </a:r>
            <a:r>
              <a:rPr lang="th-TH" altLang="th-TH" sz="4400" b="1" dirty="0" err="1">
                <a:solidFill>
                  <a:srgbClr val="003300"/>
                </a:solidFill>
                <a:cs typeface="LilyUPC" panose="020B0604020202020204" pitchFamily="34" charset="-34"/>
              </a:rPr>
              <a:t>ชร</a:t>
            </a:r>
            <a:r>
              <a:rPr lang="th-TH" altLang="th-TH" sz="4400" b="1" dirty="0">
                <a:solidFill>
                  <a:srgbClr val="003300"/>
                </a:solidFill>
                <a:cs typeface="LilyUPC" panose="020B0604020202020204" pitchFamily="34" charset="-34"/>
              </a:rPr>
              <a:t>วิทย์  จันทร์ศิริ</a:t>
            </a:r>
            <a:r>
              <a:rPr lang="th-TH" altLang="th-TH" sz="4400" b="1" dirty="0" err="1">
                <a:solidFill>
                  <a:srgbClr val="003300"/>
                </a:solidFill>
                <a:cs typeface="LilyUPC" panose="020B0604020202020204" pitchFamily="34" charset="-34"/>
              </a:rPr>
              <a:t>สิร</a:t>
            </a:r>
            <a:endParaRPr lang="th-TH" altLang="th-TH" sz="4400" b="1" dirty="0">
              <a:solidFill>
                <a:srgbClr val="003300"/>
              </a:solidFill>
              <a:cs typeface="LilyUPC" panose="020B0604020202020204" pitchFamily="34" charset="-34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i="1" dirty="0">
                <a:solidFill>
                  <a:srgbClr val="A50021"/>
                </a:solidFill>
                <a:cs typeface="LilyUPC" panose="020B0604020202020204" pitchFamily="34" charset="-34"/>
              </a:rPr>
              <a:t>คณะศึกษาศาสตร์ มมส.</a:t>
            </a:r>
          </a:p>
        </p:txBody>
      </p:sp>
      <p:pic>
        <p:nvPicPr>
          <p:cNvPr id="11268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0" y="151241"/>
            <a:ext cx="10080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1321554"/>
            <a:ext cx="864235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600" b="1" dirty="0" smtClean="0">
                <a:solidFill>
                  <a:schemeClr val="accent1">
                    <a:lumMod val="50000"/>
                  </a:schemeClr>
                </a:solidFill>
                <a:latin typeface="Javanese Text" panose="02000000000000000000" pitchFamily="2" charset="0"/>
                <a:cs typeface="LilyUPC" panose="020B0604020202020204" pitchFamily="34" charset="-34"/>
              </a:rPr>
              <a:t>การปรับตัวของ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600" b="1" dirty="0" smtClean="0">
                <a:solidFill>
                  <a:srgbClr val="800000"/>
                </a:solidFill>
                <a:latin typeface="Javanese Text" panose="02000000000000000000" pitchFamily="2" charset="0"/>
                <a:cs typeface="LilyUPC" panose="020B0604020202020204" pitchFamily="34" charset="-34"/>
              </a:rPr>
              <a:t>นักวิเคราะห์นโยบายและแผน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600" b="1" dirty="0" smtClean="0">
                <a:solidFill>
                  <a:srgbClr val="FF0000"/>
                </a:solidFill>
                <a:latin typeface="Javanese Text" panose="02000000000000000000" pitchFamily="2" charset="0"/>
                <a:cs typeface="LilyUPC" panose="020B0604020202020204" pitchFamily="34" charset="-34"/>
              </a:rPr>
              <a:t>ในปัจจุบัน</a:t>
            </a:r>
            <a:endParaRPr lang="th-TH" altLang="th-TH" sz="5400" b="1" i="1" dirty="0">
              <a:solidFill>
                <a:srgbClr val="FF0000"/>
              </a:solidFill>
              <a:latin typeface="Javanese Text" panose="02000000000000000000" pitchFamily="2" charset="0"/>
              <a:cs typeface="LilyUPC" panose="020B0604020202020204" pitchFamily="34" charset="-34"/>
            </a:endParaRPr>
          </a:p>
        </p:txBody>
      </p:sp>
      <p:pic>
        <p:nvPicPr>
          <p:cNvPr id="11270" name="Picture 7" descr="D:\Public\picture\Cam 22\Camera\Camera\1433508085244-1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36829"/>
            <a:ext cx="1730375" cy="20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76200"/>
            <a:ext cx="1221448" cy="9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20483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647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i="1">
                <a:solidFill>
                  <a:srgbClr val="FF0000"/>
                </a:solidFill>
                <a:cs typeface="LilyUPC" panose="020B0604020202020204" pitchFamily="34" charset="-34"/>
              </a:rPr>
              <a:t>ธรรมชาติของมนุษย์</a:t>
            </a:r>
            <a:endParaRPr lang="th-TH" altLang="th-TH" sz="4800" b="1">
              <a:solidFill>
                <a:srgbClr val="000066"/>
              </a:solidFill>
              <a:cs typeface="LilyUPC" panose="020B0604020202020204" pitchFamily="34" charset="-34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828800" y="1219200"/>
            <a:ext cx="63246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สนใจตนเอง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รักตัวเอง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ชอบความสบาย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ชอบการยกย่องสรรเสริญ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อยากเป็นที่ชื่นชอบ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เอาเปรียบ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เห็นแก่ตัว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819400" y="6019800"/>
            <a:ext cx="586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ท่านมีธรรมชาติพื้นฐาน ข้อไหนบ้าง ?</a:t>
            </a:r>
          </a:p>
        </p:txBody>
      </p:sp>
    </p:spTree>
    <p:extLst>
      <p:ext uri="{BB962C8B-B14F-4D97-AF65-F5344CB8AC3E}">
        <p14:creationId xmlns:p14="http://schemas.microsoft.com/office/powerpoint/2010/main" val="4161458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22531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447800" y="228600"/>
            <a:ext cx="647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i="1">
                <a:solidFill>
                  <a:srgbClr val="FF0000"/>
                </a:solidFill>
                <a:cs typeface="LilyUPC" panose="020B0604020202020204" pitchFamily="34" charset="-34"/>
              </a:rPr>
              <a:t>ท่าน มีลักษณะนี้หรือไม่</a:t>
            </a:r>
            <a:endParaRPr lang="th-TH" altLang="th-TH" sz="4800" b="1">
              <a:solidFill>
                <a:srgbClr val="000066"/>
              </a:solidFill>
              <a:cs typeface="LilyUPC" panose="020B0604020202020204" pitchFamily="34" charset="-34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219200" y="1828800"/>
            <a:ext cx="69342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ก้าวร้าว	</a:t>
            </a:r>
            <a:r>
              <a:rPr lang="th-TH" altLang="th-TH" sz="4400" b="1">
                <a:solidFill>
                  <a:srgbClr val="800000"/>
                </a:solidFill>
                <a:cs typeface="LilyUPC" panose="020B0604020202020204" pitchFamily="34" charset="-34"/>
              </a:rPr>
              <a:t>ชอบโต้เถียง หงุดหงิดง่าย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ดื้อรั้น	</a:t>
            </a:r>
            <a:r>
              <a:rPr lang="th-TH" altLang="th-TH" sz="4400" b="1">
                <a:solidFill>
                  <a:srgbClr val="800000"/>
                </a:solidFill>
                <a:cs typeface="LilyUPC" panose="020B0604020202020204" pitchFamily="34" charset="-34"/>
              </a:rPr>
              <a:t>ชอบคัดค้านไม่ยอมจำนน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อ่อนไหว	</a:t>
            </a:r>
            <a:r>
              <a:rPr lang="th-TH" altLang="th-TH" sz="4400" b="1">
                <a:solidFill>
                  <a:srgbClr val="800000"/>
                </a:solidFill>
                <a:cs typeface="LilyUPC" panose="020B0604020202020204" pitchFamily="34" charset="-34"/>
              </a:rPr>
              <a:t>อารมณ์เปลี่ยนแปลงง่าย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เฉื่อยชา	</a:t>
            </a:r>
            <a:r>
              <a:rPr lang="th-TH" altLang="th-TH" sz="4400" b="1">
                <a:solidFill>
                  <a:srgbClr val="800000"/>
                </a:solidFill>
                <a:cs typeface="LilyUPC" panose="020B0604020202020204" pitchFamily="34" charset="-34"/>
              </a:rPr>
              <a:t>ตัดสินใจช้า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400" b="1">
                <a:solidFill>
                  <a:srgbClr val="000066"/>
                </a:solidFill>
                <a:cs typeface="LilyUPC" panose="020B0604020202020204" pitchFamily="34" charset="-34"/>
              </a:rPr>
              <a:t> ขี้ขลาด	</a:t>
            </a:r>
            <a:r>
              <a:rPr lang="th-TH" altLang="th-TH" sz="4400" b="1">
                <a:solidFill>
                  <a:srgbClr val="800000"/>
                </a:solidFill>
                <a:cs typeface="LilyUPC" panose="020B0604020202020204" pitchFamily="34" charset="-34"/>
              </a:rPr>
              <a:t>สงสัยตลอดเวลา แต่ไม่กล้าถาม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 i="1">
                <a:solidFill>
                  <a:srgbClr val="000066"/>
                </a:solidFill>
                <a:cs typeface="LilyUPC" panose="020B0604020202020204" pitchFamily="34" charset="-34"/>
              </a:rPr>
              <a:t>ท่านเป็น</a:t>
            </a:r>
            <a:r>
              <a:rPr lang="th-TH" altLang="th-TH" sz="4000" b="1" i="1">
                <a:solidFill>
                  <a:srgbClr val="FF0000"/>
                </a:solidFill>
                <a:cs typeface="LilyUPC" panose="020B0604020202020204" pitchFamily="34" charset="-34"/>
              </a:rPr>
              <a:t> </a:t>
            </a:r>
            <a:r>
              <a:rPr lang="en-US" altLang="th-TH" sz="4000" b="1" i="1">
                <a:solidFill>
                  <a:srgbClr val="FF0000"/>
                </a:solidFill>
                <a:cs typeface="LilyUPC" panose="020B0604020202020204" pitchFamily="34" charset="-34"/>
              </a:rPr>
              <a:t>2 in 1, 3 in 1, 4 in 1 </a:t>
            </a:r>
            <a:r>
              <a:rPr lang="th-TH" altLang="th-TH" sz="4000" b="1" i="1">
                <a:solidFill>
                  <a:srgbClr val="FF0000"/>
                </a:solidFill>
                <a:cs typeface="LilyUPC" panose="020B0604020202020204" pitchFamily="34" charset="-34"/>
              </a:rPr>
              <a:t>หรือ </a:t>
            </a:r>
            <a:r>
              <a:rPr lang="en-US" altLang="th-TH" sz="4000" b="1" i="1">
                <a:solidFill>
                  <a:srgbClr val="FF0000"/>
                </a:solidFill>
                <a:cs typeface="LilyUPC" panose="020B0604020202020204" pitchFamily="34" charset="-34"/>
              </a:rPr>
              <a:t>5 in 1</a:t>
            </a:r>
            <a:endParaRPr lang="th-TH" altLang="th-TH" sz="4000" b="1" i="1">
              <a:solidFill>
                <a:srgbClr val="FF0000"/>
              </a:solidFill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3975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Digital Disruption ไม่อยากดับ ต้องปรับตัว :: Real Estate a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"/>
            <a:ext cx="9158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92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 descr="วิธีปรับ Mindset และ Upskills รับมือวิกฤต COVID-19 ในยุค Digital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95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ruption คืออะไรกันแน่?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4" descr="Disruption คืออะไรกันแน่?"/>
          <p:cNvSpPr>
            <a:spLocks noChangeAspect="1" noChangeArrowheads="1"/>
          </p:cNvSpPr>
          <p:nvPr/>
        </p:nvSpPr>
        <p:spPr bwMode="auto">
          <a:xfrm>
            <a:off x="8382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4694" name="Picture 6" descr="Disruption: ทำลายล้างหรือสร้างโอกาส? | ThaiPubl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17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732631" y="10668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Social  Generation 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62001" y="22098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Gen X (</a:t>
            </a:r>
            <a:r>
              <a:rPr lang="th-TH" sz="4000" dirty="0" smtClean="0">
                <a:solidFill>
                  <a:srgbClr val="002060"/>
                </a:solidFill>
              </a:rPr>
              <a:t>อายุ </a:t>
            </a:r>
            <a:r>
              <a:rPr lang="en-US" sz="4000" dirty="0" smtClean="0">
                <a:solidFill>
                  <a:srgbClr val="002060"/>
                </a:solidFill>
              </a:rPr>
              <a:t>30 – 50 </a:t>
            </a:r>
            <a:r>
              <a:rPr lang="th-TH" sz="4000" dirty="0" smtClean="0">
                <a:solidFill>
                  <a:srgbClr val="002060"/>
                </a:solidFill>
              </a:rPr>
              <a:t>ปี)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ชอบอะไรง่าย ๆ ไม่ต้องเป็นทางการ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ให้ความสำคัญกับเรื่องความสมดุลระหว่างงานกับครอบครัว </a:t>
            </a:r>
            <a:r>
              <a:rPr lang="en-US" sz="4000" dirty="0" smtClean="0">
                <a:solidFill>
                  <a:srgbClr val="A50021"/>
                </a:solidFill>
              </a:rPr>
              <a:t> (Work – Life Balance)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รู้ทุกอย่าง ทำทุกอย่างได้เพียงลำพัง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มีความคิดเปิดกว้าง พร้อมรับข้อติติง</a:t>
            </a:r>
            <a:endParaRPr lang="th-TH" sz="4000" dirty="0">
              <a:solidFill>
                <a:srgbClr val="A50021"/>
              </a:solidFill>
            </a:endParaRPr>
          </a:p>
        </p:txBody>
      </p:sp>
      <p:pic>
        <p:nvPicPr>
          <p:cNvPr id="5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42112"/>
            <a:ext cx="855662" cy="97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51" y="42112"/>
            <a:ext cx="1080574" cy="1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90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609600" y="917477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Social  Generation </a:t>
            </a:r>
            <a:endParaRPr lang="th-TH" sz="4800" b="1" dirty="0">
              <a:solidFill>
                <a:srgbClr val="C00000"/>
              </a:solidFill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62001" y="19812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Gen Y (</a:t>
            </a:r>
            <a:r>
              <a:rPr lang="th-TH" sz="4000" dirty="0" smtClean="0">
                <a:solidFill>
                  <a:srgbClr val="002060"/>
                </a:solidFill>
              </a:rPr>
              <a:t>อายุ </a:t>
            </a:r>
            <a:r>
              <a:rPr lang="en-US" sz="4000" dirty="0" smtClean="0">
                <a:solidFill>
                  <a:srgbClr val="002060"/>
                </a:solidFill>
              </a:rPr>
              <a:t>15 – 30 </a:t>
            </a:r>
            <a:r>
              <a:rPr lang="th-TH" sz="4000" dirty="0" smtClean="0">
                <a:solidFill>
                  <a:srgbClr val="002060"/>
                </a:solidFill>
              </a:rPr>
              <a:t>ปี)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เกิดมาพร้อมกับความสงสัย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เกิดมาพร้อมความเพียบพร้อม และความสับสน</a:t>
            </a:r>
            <a:endParaRPr lang="th-TH" sz="4000" dirty="0">
              <a:solidFill>
                <a:srgbClr val="A50021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798287" y="44958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Gen Z (</a:t>
            </a:r>
            <a:r>
              <a:rPr lang="th-TH" sz="4000" dirty="0" smtClean="0">
                <a:solidFill>
                  <a:srgbClr val="002060"/>
                </a:solidFill>
              </a:rPr>
              <a:t>เกิดตั้งแต่ปี </a:t>
            </a:r>
            <a:r>
              <a:rPr lang="en-US" sz="4000" dirty="0" smtClean="0">
                <a:solidFill>
                  <a:srgbClr val="002060"/>
                </a:solidFill>
              </a:rPr>
              <a:t>2006 </a:t>
            </a:r>
            <a:r>
              <a:rPr lang="th-TH" sz="4000" dirty="0" smtClean="0">
                <a:solidFill>
                  <a:srgbClr val="002060"/>
                </a:solidFill>
              </a:rPr>
              <a:t>เป็นต้นไป)</a:t>
            </a:r>
          </a:p>
          <a:p>
            <a:pPr marL="261938" indent="-261938">
              <a:buFont typeface="Arial" panose="020B0604020202020204" pitchFamily="34" charset="0"/>
              <a:buChar char="•"/>
            </a:pPr>
            <a:r>
              <a:rPr lang="th-TH" sz="4000" dirty="0" smtClean="0">
                <a:solidFill>
                  <a:srgbClr val="A50021"/>
                </a:solidFill>
              </a:rPr>
              <a:t>ยุคศตวรรษที่ </a:t>
            </a:r>
            <a:r>
              <a:rPr lang="en-US" sz="4000" dirty="0" smtClean="0">
                <a:solidFill>
                  <a:srgbClr val="A50021"/>
                </a:solidFill>
              </a:rPr>
              <a:t>21</a:t>
            </a:r>
            <a:endParaRPr lang="th-TH" sz="4000" dirty="0">
              <a:solidFill>
                <a:srgbClr val="A50021"/>
              </a:solidFill>
            </a:endParaRPr>
          </a:p>
        </p:txBody>
      </p:sp>
      <p:pic>
        <p:nvPicPr>
          <p:cNvPr id="6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42112"/>
            <a:ext cx="855662" cy="97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42112"/>
            <a:ext cx="1106025" cy="10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95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476252" y="1194637"/>
            <a:ext cx="790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C00000"/>
                </a:solidFill>
              </a:rPr>
              <a:t>การเปลี่ยนแปลงของโลกในศตวรรษที่ </a:t>
            </a:r>
            <a:r>
              <a:rPr lang="en-US" sz="5400" b="1" dirty="0" smtClean="0">
                <a:solidFill>
                  <a:srgbClr val="C00000"/>
                </a:solidFill>
              </a:rPr>
              <a:t>21</a:t>
            </a:r>
            <a:endParaRPr lang="th-TH" sz="5400" b="1" dirty="0">
              <a:solidFill>
                <a:srgbClr val="C00000"/>
              </a:solidFill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62001" y="2209800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800" b="1" dirty="0" smtClean="0">
                <a:solidFill>
                  <a:srgbClr val="002060"/>
                </a:solidFill>
              </a:rPr>
              <a:t>ความก้าวหน้าทางวิทยาการ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800" b="1" dirty="0" smtClean="0">
                <a:solidFill>
                  <a:srgbClr val="002060"/>
                </a:solidFill>
              </a:rPr>
              <a:t>ความก้าวหน้าทางเทคโนโลยีสารสนเทศ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800" b="1" dirty="0" smtClean="0">
                <a:solidFill>
                  <a:srgbClr val="002060"/>
                </a:solidFill>
              </a:rPr>
              <a:t>การเปลี่ยนแปลงด้านสิ่งแวดล้อม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800" b="1" dirty="0" smtClean="0">
                <a:solidFill>
                  <a:srgbClr val="002060"/>
                </a:solidFill>
              </a:rPr>
              <a:t>การเปลี่ยนแปลงทางเศรษฐกิจ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4800" b="1" dirty="0" smtClean="0">
                <a:solidFill>
                  <a:srgbClr val="002060"/>
                </a:solidFill>
              </a:rPr>
              <a:t>การเปลี่ยนแปลงทางสังคม การเมือง</a:t>
            </a:r>
            <a:endParaRPr lang="th-TH" sz="4800" b="1" dirty="0">
              <a:solidFill>
                <a:srgbClr val="A50021"/>
              </a:solidFill>
            </a:endParaRPr>
          </a:p>
        </p:txBody>
      </p:sp>
      <p:pic>
        <p:nvPicPr>
          <p:cNvPr id="5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"/>
            <a:ext cx="838200" cy="95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"/>
            <a:ext cx="990600" cy="9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386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easia2c"/>
          <p:cNvSpPr>
            <a:spLocks noChangeAspect="1" noChangeArrowheads="1"/>
          </p:cNvSpPr>
          <p:nvPr/>
        </p:nvSpPr>
        <p:spPr bwMode="auto">
          <a:xfrm>
            <a:off x="2714625" y="1557338"/>
            <a:ext cx="37147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/>
          </a:p>
        </p:txBody>
      </p:sp>
      <p:pic>
        <p:nvPicPr>
          <p:cNvPr id="22531" name="Picture 3" descr="easia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3260" r="44583" b="29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4267200" y="441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819400" y="2514600"/>
            <a:ext cx="26670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5486400" y="2743200"/>
            <a:ext cx="5334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6019800" y="3886200"/>
            <a:ext cx="1066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6858000" y="4038600"/>
            <a:ext cx="2286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V="1">
            <a:off x="7086600" y="3886200"/>
            <a:ext cx="7620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7848600" y="3810000"/>
            <a:ext cx="533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8305800" y="838200"/>
            <a:ext cx="838200" cy="205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6705600" y="3962400"/>
            <a:ext cx="152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6629400" y="3276600"/>
            <a:ext cx="762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7086600" y="3352800"/>
            <a:ext cx="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086600" y="838200"/>
            <a:ext cx="205740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6629400" y="1981200"/>
            <a:ext cx="2286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6858000" y="838200"/>
            <a:ext cx="22860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6781800" y="4495800"/>
            <a:ext cx="6858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7391400" y="4724400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8001000" y="3505200"/>
            <a:ext cx="609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8610600" y="40386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8839200" y="43434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33400" y="360363"/>
            <a:ext cx="4437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4400" b="1">
                <a:solidFill>
                  <a:srgbClr val="FF0000"/>
                </a:solidFill>
                <a:latin typeface="Times New Roman" panose="02020603050405020304" pitchFamily="18" charset="0"/>
                <a:cs typeface="JasmineUPC" panose="02020603050405020304" pitchFamily="18" charset="-34"/>
              </a:rPr>
              <a:t>Future land route</a:t>
            </a:r>
            <a:endParaRPr lang="th-TH" altLang="th-TH" sz="4400" b="1">
              <a:solidFill>
                <a:srgbClr val="FF0000"/>
              </a:solidFill>
              <a:latin typeface="Times New Roman" panose="02020603050405020304" pitchFamily="18" charset="0"/>
              <a:cs typeface="JasmineUPC" panose="02020603050405020304" pitchFamily="18" charset="-34"/>
            </a:endParaRPr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6629400" y="4495800"/>
            <a:ext cx="228600" cy="76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>
            <a:off x="6400800" y="4572000"/>
            <a:ext cx="2286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400800" y="5334000"/>
            <a:ext cx="1066800" cy="1295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7467600" y="6629400"/>
            <a:ext cx="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th-TH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 flipV="1">
            <a:off x="8001000" y="2895600"/>
            <a:ext cx="30480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Shape 109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57188"/>
            <a:ext cx="3644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4" name="Shape 1094"/>
          <p:cNvSpPr>
            <a:spLocks noChangeArrowheads="1"/>
          </p:cNvSpPr>
          <p:nvPr/>
        </p:nvSpPr>
        <p:spPr bwMode="auto">
          <a:xfrm>
            <a:off x="0" y="4300538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dirty="0" err="1">
                <a:solidFill>
                  <a:srgbClr val="002060"/>
                </a:solidFill>
              </a:rPr>
              <a:t>What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will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Singapore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be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like</a:t>
            </a:r>
            <a:r>
              <a:rPr lang="th-TH" altLang="th-TH" sz="1400" dirty="0">
                <a:solidFill>
                  <a:srgbClr val="002060"/>
                </a:solidFill>
              </a:rPr>
              <a:t> 40 </a:t>
            </a:r>
            <a:r>
              <a:rPr lang="th-TH" altLang="th-TH" sz="1400" dirty="0" err="1">
                <a:solidFill>
                  <a:srgbClr val="002060"/>
                </a:solidFill>
              </a:rPr>
              <a:t>years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from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now</a:t>
            </a:r>
            <a:r>
              <a:rPr lang="th-TH" altLang="th-TH" sz="1400" dirty="0">
                <a:solidFill>
                  <a:srgbClr val="002060"/>
                </a:solidFill>
              </a:rPr>
              <a:t>?  I </a:t>
            </a:r>
            <a:r>
              <a:rPr lang="th-TH" altLang="th-TH" sz="1400" dirty="0" err="1">
                <a:solidFill>
                  <a:srgbClr val="002060"/>
                </a:solidFill>
              </a:rPr>
              <a:t>can</a:t>
            </a:r>
            <a:r>
              <a:rPr lang="th-TH" altLang="th-TH" sz="1400" dirty="0">
                <a:solidFill>
                  <a:srgbClr val="002060"/>
                </a:solidFill>
              </a:rPr>
              <a:t>’t </a:t>
            </a:r>
            <a:r>
              <a:rPr lang="th-TH" altLang="th-TH" sz="1400" dirty="0" err="1">
                <a:solidFill>
                  <a:srgbClr val="002060"/>
                </a:solidFill>
              </a:rPr>
              <a:t>tell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you</a:t>
            </a:r>
            <a:r>
              <a:rPr lang="th-TH" altLang="th-TH" sz="1400" dirty="0">
                <a:solidFill>
                  <a:srgbClr val="002060"/>
                </a:solidFill>
              </a:rPr>
              <a:t>. </a:t>
            </a:r>
            <a:r>
              <a:rPr lang="th-TH" altLang="th-TH" sz="1400" dirty="0" err="1">
                <a:solidFill>
                  <a:srgbClr val="002060"/>
                </a:solidFill>
              </a:rPr>
              <a:t>Nobody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can</a:t>
            </a:r>
            <a:r>
              <a:rPr lang="th-TH" altLang="th-TH" sz="1400" dirty="0">
                <a:solidFill>
                  <a:srgbClr val="002060"/>
                </a:solidFill>
              </a:rPr>
              <a:t>. 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dirty="0" err="1">
                <a:solidFill>
                  <a:srgbClr val="002060"/>
                </a:solidFill>
              </a:rPr>
              <a:t>But</a:t>
            </a:r>
            <a:r>
              <a:rPr lang="th-TH" altLang="th-TH" sz="1400" dirty="0">
                <a:solidFill>
                  <a:srgbClr val="002060"/>
                </a:solidFill>
              </a:rPr>
              <a:t> I </a:t>
            </a:r>
            <a:r>
              <a:rPr lang="th-TH" altLang="th-TH" sz="1400" dirty="0" err="1">
                <a:solidFill>
                  <a:srgbClr val="002060"/>
                </a:solidFill>
              </a:rPr>
              <a:t>can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tell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you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it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must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be</a:t>
            </a:r>
            <a:r>
              <a:rPr lang="th-TH" altLang="th-TH" sz="1400" dirty="0">
                <a:solidFill>
                  <a:srgbClr val="002060"/>
                </a:solidFill>
              </a:rPr>
              <a:t> a </a:t>
            </a:r>
            <a:r>
              <a:rPr lang="th-TH" altLang="th-TH" sz="1400" dirty="0" err="1">
                <a:solidFill>
                  <a:srgbClr val="002060"/>
                </a:solidFill>
              </a:rPr>
              <a:t>totally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different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Singapore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 err="1">
                <a:solidFill>
                  <a:srgbClr val="002060"/>
                </a:solidFill>
              </a:rPr>
              <a:t>because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if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it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is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same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Singapore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as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it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is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today</a:t>
            </a:r>
            <a:r>
              <a:rPr lang="th-TH" altLang="th-TH" sz="1400" b="1" dirty="0">
                <a:solidFill>
                  <a:srgbClr val="002060"/>
                </a:solidFill>
              </a:rPr>
              <a:t>, </a:t>
            </a:r>
            <a:r>
              <a:rPr lang="th-TH" altLang="th-TH" sz="1400" b="1" dirty="0" err="1">
                <a:solidFill>
                  <a:srgbClr val="002060"/>
                </a:solidFill>
              </a:rPr>
              <a:t>we</a:t>
            </a:r>
            <a:r>
              <a:rPr lang="th-TH" altLang="th-TH" sz="1400" b="1" dirty="0">
                <a:solidFill>
                  <a:srgbClr val="002060"/>
                </a:solidFill>
              </a:rPr>
              <a:t>’</a:t>
            </a:r>
            <a:r>
              <a:rPr lang="th-TH" altLang="th-TH" sz="1400" b="1" dirty="0" err="1">
                <a:solidFill>
                  <a:srgbClr val="002060"/>
                </a:solidFill>
              </a:rPr>
              <a:t>re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dead</a:t>
            </a:r>
            <a:r>
              <a:rPr lang="th-TH" altLang="th-TH" sz="1400" b="1" dirty="0">
                <a:solidFill>
                  <a:srgbClr val="002060"/>
                </a:solidFill>
              </a:rPr>
              <a:t>. 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dirty="0" err="1">
                <a:solidFill>
                  <a:srgbClr val="002060"/>
                </a:solidFill>
              </a:rPr>
              <a:t>We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will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be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irrelevant</a:t>
            </a:r>
            <a:r>
              <a:rPr lang="th-TH" altLang="th-TH" sz="1400" dirty="0">
                <a:solidFill>
                  <a:srgbClr val="002060"/>
                </a:solidFill>
              </a:rPr>
              <a:t>, marginalised, </a:t>
            </a:r>
            <a:r>
              <a:rPr lang="th-TH" altLang="th-TH" sz="1400" dirty="0" err="1">
                <a:solidFill>
                  <a:srgbClr val="002060"/>
                </a:solidFill>
              </a:rPr>
              <a:t>the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world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will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be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different</a:t>
            </a:r>
            <a:r>
              <a:rPr lang="th-TH" altLang="th-TH" sz="1400" dirty="0">
                <a:solidFill>
                  <a:srgbClr val="002060"/>
                </a:solidFill>
              </a:rPr>
              <a:t>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 err="1">
                <a:solidFill>
                  <a:srgbClr val="002060"/>
                </a:solidFill>
              </a:rPr>
              <a:t>You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may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want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to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be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same</a:t>
            </a:r>
            <a:r>
              <a:rPr lang="th-TH" altLang="th-TH" sz="1400" b="1" dirty="0">
                <a:solidFill>
                  <a:srgbClr val="002060"/>
                </a:solidFill>
              </a:rPr>
              <a:t>, </a:t>
            </a:r>
            <a:r>
              <a:rPr lang="th-TH" altLang="th-TH" sz="1400" b="1" dirty="0" err="1">
                <a:solidFill>
                  <a:srgbClr val="002060"/>
                </a:solidFill>
              </a:rPr>
              <a:t>but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you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can</a:t>
            </a:r>
            <a:r>
              <a:rPr lang="th-TH" altLang="th-TH" sz="1400" b="1" dirty="0">
                <a:solidFill>
                  <a:srgbClr val="002060"/>
                </a:solidFill>
              </a:rPr>
              <a:t>’t </a:t>
            </a:r>
            <a:r>
              <a:rPr lang="th-TH" altLang="th-TH" sz="1400" b="1" dirty="0" err="1">
                <a:solidFill>
                  <a:srgbClr val="002060"/>
                </a:solidFill>
              </a:rPr>
              <a:t>be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same</a:t>
            </a:r>
            <a:r>
              <a:rPr lang="th-TH" altLang="th-TH" sz="1400" b="1" dirty="0">
                <a:solidFill>
                  <a:srgbClr val="002060"/>
                </a:solidFill>
              </a:rPr>
              <a:t>. 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dirty="0" err="1">
                <a:solidFill>
                  <a:srgbClr val="002060"/>
                </a:solidFill>
              </a:rPr>
              <a:t>Therefore</a:t>
            </a:r>
            <a:r>
              <a:rPr lang="th-TH" altLang="th-TH" sz="1400" dirty="0">
                <a:solidFill>
                  <a:srgbClr val="002060"/>
                </a:solidFill>
              </a:rPr>
              <a:t>, </a:t>
            </a:r>
            <a:r>
              <a:rPr lang="th-TH" altLang="th-TH" sz="1400" dirty="0" err="1">
                <a:solidFill>
                  <a:srgbClr val="002060"/>
                </a:solidFill>
              </a:rPr>
              <a:t>we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have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to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remake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Singapore</a:t>
            </a:r>
            <a:r>
              <a:rPr lang="th-TH" altLang="th-TH" sz="1400" dirty="0">
                <a:solidFill>
                  <a:srgbClr val="002060"/>
                </a:solidFill>
              </a:rPr>
              <a:t> -- </a:t>
            </a:r>
            <a:r>
              <a:rPr lang="th-TH" altLang="th-TH" sz="1400" dirty="0" err="1">
                <a:solidFill>
                  <a:srgbClr val="002060"/>
                </a:solidFill>
              </a:rPr>
              <a:t>our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economy</a:t>
            </a:r>
            <a:r>
              <a:rPr lang="th-TH" altLang="th-TH" sz="1400" dirty="0">
                <a:solidFill>
                  <a:srgbClr val="002060"/>
                </a:solidFill>
              </a:rPr>
              <a:t>, </a:t>
            </a:r>
            <a:r>
              <a:rPr lang="th-TH" altLang="th-TH" sz="1400" dirty="0" err="1">
                <a:solidFill>
                  <a:srgbClr val="002060"/>
                </a:solidFill>
              </a:rPr>
              <a:t>our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education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system</a:t>
            </a:r>
            <a:r>
              <a:rPr lang="th-TH" altLang="th-TH" sz="1400" dirty="0">
                <a:solidFill>
                  <a:srgbClr val="002060"/>
                </a:solidFill>
              </a:rPr>
              <a:t>, </a:t>
            </a:r>
            <a:r>
              <a:rPr lang="th-TH" altLang="th-TH" sz="1400" dirty="0" err="1">
                <a:solidFill>
                  <a:srgbClr val="002060"/>
                </a:solidFill>
              </a:rPr>
              <a:t>our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mindsets</a:t>
            </a:r>
            <a:r>
              <a:rPr lang="th-TH" altLang="th-TH" sz="1400" dirty="0">
                <a:solidFill>
                  <a:srgbClr val="002060"/>
                </a:solidFill>
              </a:rPr>
              <a:t>, </a:t>
            </a:r>
            <a:r>
              <a:rPr lang="th-TH" altLang="th-TH" sz="1400" dirty="0" err="1">
                <a:solidFill>
                  <a:srgbClr val="002060"/>
                </a:solidFill>
              </a:rPr>
              <a:t>our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city</a:t>
            </a:r>
            <a:r>
              <a:rPr lang="th-TH" altLang="th-TH" sz="1400" dirty="0">
                <a:solidFill>
                  <a:srgbClr val="002060"/>
                </a:solidFill>
              </a:rPr>
              <a:t>.</a:t>
            </a:r>
            <a:r>
              <a:rPr lang="th-TH" altLang="th-TH" sz="1400" b="1" dirty="0">
                <a:solidFill>
                  <a:srgbClr val="002060"/>
                </a:solidFill>
              </a:rPr>
              <a:t> </a:t>
            </a:r>
            <a:r>
              <a:rPr lang="th-TH" altLang="th-TH" sz="1400" b="1" dirty="0" err="1">
                <a:solidFill>
                  <a:srgbClr val="002060"/>
                </a:solidFill>
              </a:rPr>
              <a:t>Innovation</a:t>
            </a:r>
            <a:r>
              <a:rPr lang="th-TH" altLang="th-TH" sz="1400" b="1" dirty="0">
                <a:solidFill>
                  <a:srgbClr val="002060"/>
                </a:solidFill>
              </a:rPr>
              <a:t>, </a:t>
            </a:r>
            <a:r>
              <a:rPr lang="th-TH" altLang="th-TH" sz="1400" b="1" dirty="0" err="1">
                <a:solidFill>
                  <a:srgbClr val="002060"/>
                </a:solidFill>
              </a:rPr>
              <a:t>enterprise</a:t>
            </a:r>
            <a:r>
              <a:rPr lang="th-TH" altLang="th-TH" sz="1400" b="1" dirty="0">
                <a:solidFill>
                  <a:srgbClr val="002060"/>
                </a:solidFill>
              </a:rPr>
              <a:t> and R&amp;D,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these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are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ways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to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remake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the</a:t>
            </a:r>
            <a:r>
              <a:rPr lang="th-TH" altLang="th-TH" sz="1400" b="1" dirty="0">
                <a:solidFill>
                  <a:srgbClr val="002060"/>
                </a:solidFill>
              </a:rPr>
              <a:t> </a:t>
            </a:r>
            <a:r>
              <a:rPr lang="th-TH" altLang="th-TH" sz="1400" b="1" dirty="0" err="1">
                <a:solidFill>
                  <a:srgbClr val="002060"/>
                </a:solidFill>
              </a:rPr>
              <a:t>economy</a:t>
            </a:r>
            <a:r>
              <a:rPr lang="th-TH" altLang="th-TH" sz="1400" b="1" dirty="0">
                <a:solidFill>
                  <a:srgbClr val="002060"/>
                </a:solidFill>
              </a:rPr>
              <a:t>.</a:t>
            </a:r>
          </a:p>
          <a:p>
            <a:pPr algn="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dirty="0">
                <a:solidFill>
                  <a:srgbClr val="002060"/>
                </a:solidFill>
              </a:rPr>
              <a:t>(Lee </a:t>
            </a:r>
            <a:r>
              <a:rPr lang="th-TH" altLang="th-TH" sz="1400" dirty="0" err="1">
                <a:solidFill>
                  <a:srgbClr val="002060"/>
                </a:solidFill>
              </a:rPr>
              <a:t>Hsien</a:t>
            </a:r>
            <a:r>
              <a:rPr lang="th-TH" altLang="th-TH" sz="1400" dirty="0">
                <a:solidFill>
                  <a:srgbClr val="002060"/>
                </a:solidFill>
              </a:rPr>
              <a:t> </a:t>
            </a:r>
            <a:r>
              <a:rPr lang="th-TH" altLang="th-TH" sz="1400" dirty="0" err="1">
                <a:solidFill>
                  <a:srgbClr val="002060"/>
                </a:solidFill>
              </a:rPr>
              <a:t>Loong</a:t>
            </a:r>
            <a:r>
              <a:rPr lang="th-TH" altLang="th-TH" sz="1400" dirty="0">
                <a:solidFill>
                  <a:srgbClr val="002060"/>
                </a:solidFill>
              </a:rPr>
              <a:t>, 21 </a:t>
            </a:r>
            <a:r>
              <a:rPr lang="th-TH" altLang="th-TH" sz="1400" dirty="0" err="1">
                <a:solidFill>
                  <a:srgbClr val="002060"/>
                </a:solidFill>
              </a:rPr>
              <a:t>August</a:t>
            </a:r>
            <a:r>
              <a:rPr lang="th-TH" altLang="th-TH" sz="1400" dirty="0">
                <a:solidFill>
                  <a:srgbClr val="002060"/>
                </a:solidFill>
              </a:rPr>
              <a:t> 2005)</a:t>
            </a:r>
          </a:p>
        </p:txBody>
      </p:sp>
      <p:sp>
        <p:nvSpPr>
          <p:cNvPr id="1095" name="Shape 1095"/>
          <p:cNvSpPr>
            <a:spLocks noChangeArrowheads="1"/>
          </p:cNvSpPr>
          <p:nvPr/>
        </p:nvSpPr>
        <p:spPr bwMode="auto">
          <a:xfrm>
            <a:off x="5257800" y="2971800"/>
            <a:ext cx="3768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PRIME MINISTER </a:t>
            </a:r>
          </a:p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LEE HSIEN LOONG'S </a:t>
            </a:r>
          </a:p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SPEECH AT NATIONAL DAY RALLY 2005 </a:t>
            </a:r>
          </a:p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ON 21 AUGUST 2005, 8.00 PM, </a:t>
            </a:r>
          </a:p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AT NUS UNIVERSITY </a:t>
            </a:r>
          </a:p>
          <a:p>
            <a:pPr algn="ctr"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1400" b="1" dirty="0">
                <a:solidFill>
                  <a:schemeClr val="bg1"/>
                </a:solidFill>
              </a:rPr>
              <a:t>CULTURAL CENTRE</a:t>
            </a:r>
          </a:p>
        </p:txBody>
      </p:sp>
      <p:grpSp>
        <p:nvGrpSpPr>
          <p:cNvPr id="1096" name="Shape 1096"/>
          <p:cNvGrpSpPr>
            <a:grpSpLocks/>
          </p:cNvGrpSpPr>
          <p:nvPr/>
        </p:nvGrpSpPr>
        <p:grpSpPr bwMode="auto">
          <a:xfrm>
            <a:off x="5130800" y="0"/>
            <a:ext cx="3916363" cy="2786063"/>
            <a:chOff x="5331855" y="119569"/>
            <a:chExt cx="3800474" cy="2667000"/>
          </a:xfrm>
        </p:grpSpPr>
        <p:pic>
          <p:nvPicPr>
            <p:cNvPr id="28684" name="Shape 1097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855" y="119569"/>
              <a:ext cx="3800474" cy="266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Shape 1098"/>
            <p:cNvSpPr>
              <a:spLocks noChangeArrowheads="1"/>
            </p:cNvSpPr>
            <p:nvPr/>
          </p:nvSpPr>
          <p:spPr bwMode="auto">
            <a:xfrm>
              <a:off x="7313672" y="2045673"/>
              <a:ext cx="172668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KOH CHOK TONG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Prime Minister 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from 1990-2004</a:t>
              </a:r>
            </a:p>
          </p:txBody>
        </p:sp>
        <p:sp>
          <p:nvSpPr>
            <p:cNvPr id="28686" name="Shape 1099"/>
            <p:cNvSpPr>
              <a:spLocks noChangeArrowheads="1"/>
            </p:cNvSpPr>
            <p:nvPr/>
          </p:nvSpPr>
          <p:spPr bwMode="auto">
            <a:xfrm>
              <a:off x="5538546" y="2047906"/>
              <a:ext cx="171806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LEE KUAN YEW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Prime Minister 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400" b="1">
                  <a:solidFill>
                    <a:srgbClr val="FFFFFF"/>
                  </a:solidFill>
                </a:rPr>
                <a:t>from 1959-1990</a:t>
              </a:r>
            </a:p>
          </p:txBody>
        </p:sp>
      </p:grpSp>
      <p:grpSp>
        <p:nvGrpSpPr>
          <p:cNvPr id="1100" name="Shape 1100"/>
          <p:cNvGrpSpPr>
            <a:grpSpLocks/>
          </p:cNvGrpSpPr>
          <p:nvPr/>
        </p:nvGrpSpPr>
        <p:grpSpPr bwMode="auto">
          <a:xfrm>
            <a:off x="65088" y="0"/>
            <a:ext cx="5040312" cy="4181475"/>
            <a:chOff x="290983" y="119569"/>
            <a:chExt cx="5040872" cy="4181044"/>
          </a:xfrm>
        </p:grpSpPr>
        <p:pic>
          <p:nvPicPr>
            <p:cNvPr id="28682" name="Shape 1101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78"/>
            <a:stretch>
              <a:fillRect/>
            </a:stretch>
          </p:blipFill>
          <p:spPr bwMode="auto">
            <a:xfrm>
              <a:off x="290983" y="119569"/>
              <a:ext cx="5040872" cy="418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Shape 1102"/>
            <p:cNvSpPr>
              <a:spLocks noChangeArrowheads="1"/>
            </p:cNvSpPr>
            <p:nvPr/>
          </p:nvSpPr>
          <p:spPr bwMode="auto">
            <a:xfrm>
              <a:off x="3282012" y="1083737"/>
              <a:ext cx="187073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800" b="1">
                  <a:solidFill>
                    <a:srgbClr val="FFFFFF"/>
                  </a:solidFill>
                </a:rPr>
                <a:t>LEE HSIEN LOONG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800" b="1">
                  <a:solidFill>
                    <a:srgbClr val="FFFFFF"/>
                  </a:solidFill>
                </a:rPr>
                <a:t>Prime Minister </a:t>
              </a:r>
            </a:p>
            <a:p>
              <a:pPr algn="ctr" eaLnBrk="1" hangingPunct="1">
                <a:spcBef>
                  <a:spcPct val="0"/>
                </a:spcBef>
                <a:buClrTx/>
                <a:buSzPct val="25000"/>
                <a:buFontTx/>
                <a:buNone/>
              </a:pPr>
              <a:r>
                <a:rPr lang="th-TH" altLang="th-TH" sz="1800" b="1">
                  <a:solidFill>
                    <a:srgbClr val="FFFFFF"/>
                  </a:solidFill>
                </a:rPr>
                <a:t>from 2004-Present</a:t>
              </a:r>
            </a:p>
          </p:txBody>
        </p:sp>
      </p:grpSp>
      <p:pic>
        <p:nvPicPr>
          <p:cNvPr id="1103" name="Shape 110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03900"/>
            <a:ext cx="1608138" cy="5969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4" name="Shape 1104"/>
          <p:cNvSpPr>
            <a:spLocks noChangeArrowheads="1"/>
          </p:cNvSpPr>
          <p:nvPr/>
        </p:nvSpPr>
        <p:spPr bwMode="auto">
          <a:xfrm>
            <a:off x="2693988" y="35718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2400">
                <a:solidFill>
                  <a:srgbClr val="FFFF00"/>
                </a:solidFill>
              </a:rPr>
              <a:t>Leadership</a:t>
            </a:r>
          </a:p>
        </p:txBody>
      </p:sp>
      <p:pic>
        <p:nvPicPr>
          <p:cNvPr id="1105" name="Shape 1105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184150"/>
            <a:ext cx="224631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h-TH" altLang="th-TH" sz="1800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066800" y="2819400"/>
            <a:ext cx="73914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h-TH" altLang="th-TH" sz="5400" b="1" dirty="0" smtClean="0">
                <a:solidFill>
                  <a:srgbClr val="000066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“ทำงานกับฉัน ฉันไม่มีอะไรจะให้ นอกจาก การมีความสุขร่วมกัน   ใน</a:t>
            </a:r>
            <a:r>
              <a:rPr lang="th-TH" altLang="th-TH" sz="5400" b="1" dirty="0" err="1" smtClean="0">
                <a:solidFill>
                  <a:srgbClr val="000066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การทำ</a:t>
            </a:r>
            <a:r>
              <a:rPr lang="th-TH" altLang="th-TH" sz="5400" b="1" dirty="0" smtClean="0">
                <a:solidFill>
                  <a:srgbClr val="000066"/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ประโยชน์ให้กับผู้อื่น...”</a:t>
            </a:r>
            <a:endParaRPr lang="th-TH" altLang="th-TH" sz="5400" b="1" dirty="0">
              <a:solidFill>
                <a:srgbClr val="000066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pic>
        <p:nvPicPr>
          <p:cNvPr id="13316" name="Picture 7" descr="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219"/>
            <a:ext cx="25908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19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3031799" y="5638800"/>
            <a:ext cx="55226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3200" b="1" i="1" dirty="0" smtClean="0">
                <a:solidFill>
                  <a:srgbClr val="A50021"/>
                </a:solidFill>
              </a:rPr>
              <a:t>พระราชปรารภในพระบาทสมเด็จพระเจ้าอยู่หัวฯ</a:t>
            </a:r>
          </a:p>
          <a:p>
            <a:pPr algn="r"/>
            <a:r>
              <a:rPr lang="th-TH" sz="3200" b="1" i="1" dirty="0" smtClean="0">
                <a:solidFill>
                  <a:srgbClr val="A50021"/>
                </a:solidFill>
              </a:rPr>
              <a:t>ในหลวงรัชการลที่ </a:t>
            </a:r>
            <a:r>
              <a:rPr lang="th-TH" sz="3200" b="1" i="1" dirty="0">
                <a:solidFill>
                  <a:srgbClr val="A50021"/>
                </a:solidFill>
              </a:rPr>
              <a:t>๙</a:t>
            </a:r>
          </a:p>
        </p:txBody>
      </p:sp>
    </p:spTree>
    <p:extLst>
      <p:ext uri="{BB962C8B-B14F-4D97-AF65-F5344CB8AC3E}">
        <p14:creationId xmlns:p14="http://schemas.microsoft.com/office/powerpoint/2010/main" val="309306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1111"/>
          <p:cNvSpPr>
            <a:spLocks noChangeArrowheads="1"/>
          </p:cNvSpPr>
          <p:nvPr/>
        </p:nvSpPr>
        <p:spPr bwMode="auto">
          <a:xfrm>
            <a:off x="0" y="76200"/>
            <a:ext cx="9144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5400" b="1">
                <a:solidFill>
                  <a:schemeClr val="bg1"/>
                </a:solidFill>
              </a:rPr>
              <a:t>การก้าวกระโดดที่ทรงพลัง</a:t>
            </a:r>
          </a:p>
        </p:txBody>
      </p:sp>
      <p:pic>
        <p:nvPicPr>
          <p:cNvPr id="30723" name="Shape 111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8850"/>
            <a:ext cx="69342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3" name="Shape 1113"/>
          <p:cNvSpPr>
            <a:spLocks/>
          </p:cNvSpPr>
          <p:nvPr/>
        </p:nvSpPr>
        <p:spPr bwMode="auto">
          <a:xfrm>
            <a:off x="3670300" y="2125663"/>
            <a:ext cx="1625600" cy="2484437"/>
          </a:xfrm>
          <a:custGeom>
            <a:avLst/>
            <a:gdLst>
              <a:gd name="T0" fmla="*/ 0 w 10334"/>
              <a:gd name="T1" fmla="*/ 2147483646 h 10336"/>
              <a:gd name="T2" fmla="*/ 2147483646 w 10334"/>
              <a:gd name="T3" fmla="*/ 2147483646 h 10336"/>
              <a:gd name="T4" fmla="*/ 2147483646 w 10334"/>
              <a:gd name="T5" fmla="*/ 2147483646 h 10336"/>
              <a:gd name="T6" fmla="*/ 2147483646 w 10334"/>
              <a:gd name="T7" fmla="*/ 0 h 10336"/>
              <a:gd name="T8" fmla="*/ 0 60000 65536"/>
              <a:gd name="T9" fmla="*/ 0 60000 65536"/>
              <a:gd name="T10" fmla="*/ 0 60000 65536"/>
              <a:gd name="T11" fmla="*/ 0 60000 65536"/>
              <a:gd name="T12" fmla="*/ 0 w 10334"/>
              <a:gd name="T13" fmla="*/ 0 h 10336"/>
              <a:gd name="T14" fmla="*/ 10334 w 10334"/>
              <a:gd name="T15" fmla="*/ 10336 h 10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34" h="10336" extrusionOk="0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889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/>
          <a:lstStyle/>
          <a:p>
            <a:endParaRPr lang="th-TH"/>
          </a:p>
        </p:txBody>
      </p:sp>
      <p:sp>
        <p:nvSpPr>
          <p:cNvPr id="1114" name="Shape 1114"/>
          <p:cNvSpPr>
            <a:spLocks noChangeArrowheads="1"/>
          </p:cNvSpPr>
          <p:nvPr/>
        </p:nvSpPr>
        <p:spPr bwMode="auto">
          <a:xfrm>
            <a:off x="5232400" y="900113"/>
            <a:ext cx="261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3200" b="1" i="1">
                <a:solidFill>
                  <a:srgbClr val="FF3300"/>
                </a:solidFill>
              </a:rPr>
              <a:t>Quantum Jump</a:t>
            </a:r>
          </a:p>
        </p:txBody>
      </p:sp>
      <p:sp>
        <p:nvSpPr>
          <p:cNvPr id="1115" name="Shape 1115"/>
          <p:cNvSpPr>
            <a:spLocks/>
          </p:cNvSpPr>
          <p:nvPr/>
        </p:nvSpPr>
        <p:spPr bwMode="auto">
          <a:xfrm>
            <a:off x="1928813" y="3475038"/>
            <a:ext cx="3440112" cy="3251200"/>
          </a:xfrm>
          <a:custGeom>
            <a:avLst/>
            <a:gdLst>
              <a:gd name="T0" fmla="*/ 0 w 3120"/>
              <a:gd name="T1" fmla="*/ 2147483646 h 2640"/>
              <a:gd name="T2" fmla="*/ 2147483646 w 3120"/>
              <a:gd name="T3" fmla="*/ 2147483646 h 2640"/>
              <a:gd name="T4" fmla="*/ 2147483646 w 3120"/>
              <a:gd name="T5" fmla="*/ 2147483646 h 2640"/>
              <a:gd name="T6" fmla="*/ 2147483646 w 3120"/>
              <a:gd name="T7" fmla="*/ 0 h 2640"/>
              <a:gd name="T8" fmla="*/ 0 60000 65536"/>
              <a:gd name="T9" fmla="*/ 0 60000 65536"/>
              <a:gd name="T10" fmla="*/ 0 60000 65536"/>
              <a:gd name="T11" fmla="*/ 0 60000 65536"/>
              <a:gd name="T12" fmla="*/ 0 w 3120"/>
              <a:gd name="T13" fmla="*/ 0 h 2640"/>
              <a:gd name="T14" fmla="*/ 3120 w 3120"/>
              <a:gd name="T15" fmla="*/ 2640 h 26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0" h="2640" extrusionOk="0">
                <a:moveTo>
                  <a:pt x="0" y="2640"/>
                </a:moveTo>
                <a:cubicBezTo>
                  <a:pt x="468" y="2552"/>
                  <a:pt x="936" y="2464"/>
                  <a:pt x="1248" y="2112"/>
                </a:cubicBezTo>
                <a:cubicBezTo>
                  <a:pt x="1560" y="1760"/>
                  <a:pt x="1560" y="880"/>
                  <a:pt x="1872" y="528"/>
                </a:cubicBezTo>
                <a:cubicBezTo>
                  <a:pt x="2184" y="176"/>
                  <a:pt x="2912" y="88"/>
                  <a:pt x="3120" y="0"/>
                </a:cubicBezTo>
              </a:path>
            </a:pathLst>
          </a:custGeom>
          <a:noFill/>
          <a:ln w="889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/>
          <a:lstStyle/>
          <a:p>
            <a:endParaRPr lang="th-TH"/>
          </a:p>
        </p:txBody>
      </p:sp>
      <p:sp>
        <p:nvSpPr>
          <p:cNvPr id="1116" name="Shape 1116"/>
          <p:cNvSpPr>
            <a:spLocks noChangeArrowheads="1"/>
          </p:cNvSpPr>
          <p:nvPr/>
        </p:nvSpPr>
        <p:spPr bwMode="auto">
          <a:xfrm rot="-5400000">
            <a:off x="230188" y="5195887"/>
            <a:ext cx="2647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25000"/>
              <a:buFontTx/>
              <a:buNone/>
            </a:pPr>
            <a:r>
              <a:rPr lang="th-TH" altLang="th-TH" sz="4000" b="1" i="1">
                <a:solidFill>
                  <a:srgbClr val="FF0000"/>
                </a:solidFill>
              </a:rPr>
              <a:t>strategic thinking</a:t>
            </a:r>
          </a:p>
        </p:txBody>
      </p:sp>
      <p:sp>
        <p:nvSpPr>
          <p:cNvPr id="1117" name="Shape 1117"/>
          <p:cNvSpPr/>
          <p:nvPr/>
        </p:nvSpPr>
        <p:spPr>
          <a:xfrm>
            <a:off x="1751013" y="1192213"/>
            <a:ext cx="3444875" cy="3070225"/>
          </a:xfrm>
          <a:custGeom>
            <a:avLst/>
            <a:gdLst/>
            <a:ahLst/>
            <a:cxnLst/>
            <a:rect l="0" t="0" r="0" b="0"/>
            <a:pathLst>
              <a:path w="10334" h="10336" extrusionOk="0">
                <a:moveTo>
                  <a:pt x="0" y="10336"/>
                </a:moveTo>
                <a:cubicBezTo>
                  <a:pt x="1906" y="9237"/>
                  <a:pt x="2382" y="9427"/>
                  <a:pt x="3307" y="8054"/>
                </a:cubicBezTo>
                <a:cubicBezTo>
                  <a:pt x="4232" y="6681"/>
                  <a:pt x="4354" y="3495"/>
                  <a:pt x="5550" y="2097"/>
                </a:cubicBezTo>
                <a:cubicBezTo>
                  <a:pt x="6746" y="699"/>
                  <a:pt x="9536" y="349"/>
                  <a:pt x="1033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18" name="Shape 1118"/>
          <p:cNvSpPr/>
          <p:nvPr/>
        </p:nvSpPr>
        <p:spPr>
          <a:xfrm rot="-3029098">
            <a:off x="1266518" y="2685270"/>
            <a:ext cx="1971606" cy="10703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i="1" kern="0" dirty="0">
                <a:solidFill>
                  <a:srgbClr val="800000"/>
                </a:solidFill>
                <a:latin typeface="Angsana New"/>
                <a:ea typeface="Arial"/>
                <a:cs typeface="Arial"/>
                <a:sym typeface="Arial"/>
                <a:rtl val="0"/>
              </a:rPr>
              <a:t>Paradigm Shift</a:t>
            </a:r>
          </a:p>
        </p:txBody>
      </p:sp>
      <p:sp>
        <p:nvSpPr>
          <p:cNvPr id="1119" name="Shape 1119"/>
          <p:cNvSpPr/>
          <p:nvPr/>
        </p:nvSpPr>
        <p:spPr>
          <a:xfrm rot="-1164168">
            <a:off x="3199513" y="1359549"/>
            <a:ext cx="2004453" cy="72598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i="1" kern="0">
                <a:latin typeface="Angsana New"/>
                <a:ea typeface="Arial"/>
                <a:cs typeface="Arial"/>
                <a:sym typeface="Arial"/>
                <a:rtl val="0"/>
              </a:rPr>
              <a:t>New mindset</a:t>
            </a:r>
          </a:p>
        </p:txBody>
      </p:sp>
      <p:sp>
        <p:nvSpPr>
          <p:cNvPr id="1120" name="Shape 1120"/>
          <p:cNvSpPr/>
          <p:nvPr/>
        </p:nvSpPr>
        <p:spPr>
          <a:xfrm rot="-2463199">
            <a:off x="3457063" y="3053448"/>
            <a:ext cx="2010096" cy="46261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00" b="1" i="1" kern="0" dirty="0">
                <a:latin typeface="Angsana New"/>
                <a:ea typeface="Arial"/>
                <a:cs typeface="Arial"/>
                <a:sym typeface="Arial"/>
                <a:rtl val="0"/>
              </a:rPr>
              <a:t>Innovation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28600"/>
            <a:ext cx="3905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8" descr="C:\Users\dr.pacharawit\Desktop\Tr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449763"/>
            <a:ext cx="38576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6250"/>
            <a:ext cx="38719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57600"/>
            <a:ext cx="4537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429000" y="1295400"/>
            <a:ext cx="11430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9900" b="1" dirty="0">
                <a:solidFill>
                  <a:srgbClr val="FF0000"/>
                </a:solidFill>
              </a:rPr>
              <a:t>?</a:t>
            </a:r>
            <a:endParaRPr lang="th-TH" altLang="th-TH" sz="19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6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4" y="3328987"/>
            <a:ext cx="2362616" cy="193357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2174875"/>
            <a:ext cx="2927350" cy="2546350"/>
          </a:xfrm>
          <a:prstGeom prst="rect">
            <a:avLst/>
          </a:prstGeom>
        </p:spPr>
      </p:pic>
      <p:sp>
        <p:nvSpPr>
          <p:cNvPr id="7" name="ลูกศรขวา 6"/>
          <p:cNvSpPr/>
          <p:nvPr/>
        </p:nvSpPr>
        <p:spPr>
          <a:xfrm>
            <a:off x="4724400" y="3457923"/>
            <a:ext cx="990600" cy="83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9" y="304800"/>
            <a:ext cx="2134431" cy="168375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43" y="4295775"/>
            <a:ext cx="1961696" cy="196169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77" y="2212922"/>
            <a:ext cx="22669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7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 sz="1800" b="0">
              <a:latin typeface="Arial" panose="020B0604020202020204" pitchFamily="34" charset="0"/>
            </a:endParaRPr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755650" y="6021388"/>
            <a:ext cx="7704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th-TH"/>
          </a:p>
        </p:txBody>
      </p:sp>
      <p:sp>
        <p:nvSpPr>
          <p:cNvPr id="708613" name="AutoShape 5"/>
          <p:cNvSpPr>
            <a:spLocks noChangeArrowheads="1"/>
          </p:cNvSpPr>
          <p:nvPr/>
        </p:nvSpPr>
        <p:spPr bwMode="auto">
          <a:xfrm>
            <a:off x="3708400" y="836613"/>
            <a:ext cx="1873250" cy="5184775"/>
          </a:xfrm>
          <a:prstGeom prst="upArrow">
            <a:avLst>
              <a:gd name="adj1" fmla="val 50000"/>
              <a:gd name="adj2" fmla="val 73039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>
              <a:latin typeface="FreesiaDSE" pitchFamily="34" charset="0"/>
              <a:cs typeface="FreesiaUPC" panose="020B0604020202020204" pitchFamily="34" charset="-34"/>
            </a:endParaRPr>
          </a:p>
        </p:txBody>
      </p:sp>
      <p:sp>
        <p:nvSpPr>
          <p:cNvPr id="708614" name="Rectangle 6"/>
          <p:cNvSpPr>
            <a:spLocks noChangeArrowheads="1"/>
          </p:cNvSpPr>
          <p:nvPr/>
        </p:nvSpPr>
        <p:spPr bwMode="auto">
          <a:xfrm>
            <a:off x="611188" y="4581525"/>
            <a:ext cx="8208962" cy="1511300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th-TH" sz="6000">
                <a:solidFill>
                  <a:srgbClr val="FFFFFF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Current Situation</a:t>
            </a:r>
            <a:endParaRPr lang="th-TH" altLang="th-TH" sz="6000">
              <a:solidFill>
                <a:srgbClr val="FFFFFF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611188" y="620713"/>
            <a:ext cx="8426450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th-TH" sz="5400">
                <a:solidFill>
                  <a:srgbClr val="003300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Required Performance</a:t>
            </a:r>
            <a:endParaRPr lang="th-TH" altLang="th-TH" sz="5400">
              <a:solidFill>
                <a:srgbClr val="003300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755650" y="1557338"/>
            <a:ext cx="7702550" cy="30241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th-TH" sz="6600">
                <a:solidFill>
                  <a:srgbClr val="000066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Strategy</a:t>
            </a:r>
            <a:endParaRPr lang="th-TH" altLang="th-TH" sz="6600">
              <a:solidFill>
                <a:srgbClr val="000066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971550" y="404813"/>
            <a:ext cx="3529013" cy="1584325"/>
          </a:xfrm>
          <a:prstGeom prst="star24">
            <a:avLst>
              <a:gd name="adj" fmla="val 37500"/>
            </a:avLst>
          </a:prstGeom>
          <a:solidFill>
            <a:srgbClr val="D7E7F7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th-TH" sz="5400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GOALS</a:t>
            </a:r>
            <a:endParaRPr lang="th-TH" altLang="th-TH" sz="5400">
              <a:solidFill>
                <a:srgbClr val="FF0000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213" y="6381750"/>
            <a:ext cx="62357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Concept of Planning : </a:t>
            </a:r>
            <a:r>
              <a:rPr lang="en-US" sz="2400" i="1" dirty="0" err="1">
                <a:solidFill>
                  <a:schemeClr val="accent4">
                    <a:lumMod val="50000"/>
                  </a:schemeClr>
                </a:solidFill>
              </a:rPr>
              <a:t>Pacharawit.C</a:t>
            </a:r>
            <a:r>
              <a:rPr lang="en-US" sz="2400" i="1" dirty="0">
                <a:solidFill>
                  <a:schemeClr val="accent4">
                    <a:lumMod val="50000"/>
                  </a:schemeClr>
                </a:solidFill>
              </a:rPr>
              <a:t>, 2010</a:t>
            </a:r>
            <a:endParaRPr lang="th-TH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89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0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0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0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0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3" grpId="0" animBg="1"/>
      <p:bldP spid="708614" grpId="0" animBg="1"/>
      <p:bldP spid="708615" grpId="0" animBg="1"/>
      <p:bldP spid="708616" grpId="0" animBg="1"/>
      <p:bldP spid="7086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8137525" cy="1143000"/>
          </a:xfrm>
          <a:noFill/>
        </p:spPr>
        <p:txBody>
          <a:bodyPr lIns="91440" tIns="45720" rIns="91440" bIns="45720"/>
          <a:lstStyle/>
          <a:p>
            <a:pPr eaLnBrk="1" hangingPunct="1"/>
            <a:r>
              <a:rPr lang="en-US" altLang="th-TH" sz="4800" b="1" dirty="0" smtClean="0">
                <a:solidFill>
                  <a:srgbClr val="C00000"/>
                </a:solidFill>
                <a:cs typeface="LilyUPC" panose="020B0604020202020204" pitchFamily="34" charset="-34"/>
              </a:rPr>
              <a:t>Planning</a:t>
            </a:r>
            <a:r>
              <a:rPr lang="en-US" altLang="th-TH" sz="4800" b="1" dirty="0" smtClean="0">
                <a:solidFill>
                  <a:srgbClr val="000066"/>
                </a:solidFill>
                <a:cs typeface="LilyUPC" panose="020B0604020202020204" pitchFamily="34" charset="-34"/>
              </a:rPr>
              <a:t> : </a:t>
            </a:r>
            <a:r>
              <a:rPr lang="en-US" altLang="th-TH" sz="3600" b="1" i="1" dirty="0" smtClean="0">
                <a:solidFill>
                  <a:srgbClr val="000066"/>
                </a:solidFill>
                <a:cs typeface="LilyUPC" panose="020B0604020202020204" pitchFamily="34" charset="-34"/>
              </a:rPr>
              <a:t>key words Questions</a:t>
            </a:r>
            <a:endParaRPr lang="th-TH" altLang="th-TH" sz="3600" b="1" i="1" dirty="0" smtClean="0">
              <a:solidFill>
                <a:srgbClr val="000066"/>
              </a:solidFill>
              <a:cs typeface="LilyUPC" panose="020B0604020202020204" pitchFamily="34" charset="-34"/>
            </a:endParaRP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2667000"/>
            <a:ext cx="3886201" cy="36544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What?</a:t>
            </a:r>
            <a:endParaRPr lang="en-US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th-TH" sz="4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Why?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  </a:t>
            </a:r>
          </a:p>
          <a:p>
            <a:pPr eaLnBrk="1" hangingPunct="1">
              <a:defRPr/>
            </a:pP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Where ?</a:t>
            </a:r>
            <a:endParaRPr lang="en-US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</a:rPr>
              <a:t> When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  <a:endParaRPr lang="en-US" sz="40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6868" name="Picture 4" descr="logomsu2 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8913"/>
            <a:ext cx="792163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7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9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9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2133599"/>
            <a:ext cx="7015163" cy="43084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Who 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Whom 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How </a:t>
            </a:r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</a:t>
            </a:r>
          </a:p>
          <a:p>
            <a:pPr eaLnBrk="1" hangingPunct="1"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How much,  How many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7891" name="Picture 4" descr="logomsu2 co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8913"/>
            <a:ext cx="749300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Rectangle 2"/>
          <p:cNvSpPr txBox="1">
            <a:spLocks noChangeArrowheads="1"/>
          </p:cNvSpPr>
          <p:nvPr/>
        </p:nvSpPr>
        <p:spPr bwMode="auto">
          <a:xfrm>
            <a:off x="482600" y="1052513"/>
            <a:ext cx="81359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th-TH" sz="4800" b="1" dirty="0">
                <a:solidFill>
                  <a:srgbClr val="C00000"/>
                </a:solidFill>
                <a:latin typeface="Arial" panose="020B0604020202020204" pitchFamily="34" charset="0"/>
                <a:cs typeface="LilyUPC" panose="020B0604020202020204" pitchFamily="34" charset="-34"/>
              </a:rPr>
              <a:t>Planning</a:t>
            </a:r>
            <a:r>
              <a:rPr lang="en-US" altLang="th-TH" sz="4800" b="1" dirty="0">
                <a:solidFill>
                  <a:srgbClr val="000066"/>
                </a:solidFill>
                <a:latin typeface="Arial" panose="020B0604020202020204" pitchFamily="34" charset="0"/>
                <a:cs typeface="LilyUPC" panose="020B0604020202020204" pitchFamily="34" charset="-34"/>
              </a:rPr>
              <a:t> : </a:t>
            </a:r>
            <a:r>
              <a:rPr lang="en-US" altLang="th-TH" sz="3600" b="1" i="1" dirty="0">
                <a:solidFill>
                  <a:srgbClr val="000066"/>
                </a:solidFill>
                <a:latin typeface="Arial" panose="020B0604020202020204" pitchFamily="34" charset="0"/>
                <a:cs typeface="LilyUPC" panose="020B0604020202020204" pitchFamily="34" charset="-34"/>
              </a:rPr>
              <a:t>key words Questions</a:t>
            </a:r>
            <a:endParaRPr lang="th-TH" altLang="th-TH" sz="3600" b="1" i="1" dirty="0">
              <a:solidFill>
                <a:srgbClr val="000066"/>
              </a:solidFill>
              <a:latin typeface="Arial" panose="020B0604020202020204" pitchFamily="34" charset="0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02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9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57163"/>
            <a:ext cx="44227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D7E7F7"/>
                </a:solidFill>
              </a14:hiddenFill>
            </a:ext>
            <a:ext uri="{91240B29-F687-4F45-9708-019B960494DF}">
              <a14:hiddenLine xmlns:a14="http://schemas.microsoft.com/office/drawing/2010/main" w="57150" cmpd="sng">
                <a:solidFill>
                  <a:srgbClr val="33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th-TH" altLang="th-TH" sz="6000" b="1" dirty="0" smtClean="0">
                <a:solidFill>
                  <a:srgbClr val="A5002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ปัญหา : แผน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0" y="4581525"/>
            <a:ext cx="9144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250825" y="2349500"/>
            <a:ext cx="863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4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lyUPC" pitchFamily="34" charset="-34"/>
                <a:cs typeface="LilyUPC" pitchFamily="34" charset="-34"/>
              </a:rPr>
              <a:t>ตั้งรับ</a:t>
            </a:r>
          </a:p>
        </p:txBody>
      </p:sp>
      <p:sp>
        <p:nvSpPr>
          <p:cNvPr id="532485" name="Text Box 5"/>
          <p:cNvSpPr txBox="1">
            <a:spLocks noChangeArrowheads="1"/>
          </p:cNvSpPr>
          <p:nvPr/>
        </p:nvSpPr>
        <p:spPr bwMode="auto">
          <a:xfrm>
            <a:off x="225425" y="4941888"/>
            <a:ext cx="11064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80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lyUPC" pitchFamily="34" charset="-34"/>
                <a:cs typeface="LilyUPC" pitchFamily="34" charset="-34"/>
              </a:rPr>
              <a:t>เชิงรุก</a:t>
            </a:r>
          </a:p>
        </p:txBody>
      </p:sp>
      <p:sp>
        <p:nvSpPr>
          <p:cNvPr id="532486" name="Text Box 6"/>
          <p:cNvSpPr txBox="1">
            <a:spLocks noChangeArrowheads="1"/>
          </p:cNvSpPr>
          <p:nvPr/>
        </p:nvSpPr>
        <p:spPr bwMode="auto">
          <a:xfrm>
            <a:off x="7777163" y="2781300"/>
            <a:ext cx="1187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4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lyUPC" pitchFamily="34" charset="-34"/>
                <a:cs typeface="LilyUPC" pitchFamily="34" charset="-34"/>
              </a:rPr>
              <a:t>แก้ไข</a:t>
            </a:r>
          </a:p>
        </p:txBody>
      </p:sp>
      <p:sp>
        <p:nvSpPr>
          <p:cNvPr id="532487" name="Text Box 7"/>
          <p:cNvSpPr txBox="1">
            <a:spLocks noChangeArrowheads="1"/>
          </p:cNvSpPr>
          <p:nvPr/>
        </p:nvSpPr>
        <p:spPr bwMode="auto">
          <a:xfrm>
            <a:off x="7643813" y="4876800"/>
            <a:ext cx="1320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h-TH" sz="44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lyUPC" pitchFamily="34" charset="-34"/>
                <a:cs typeface="LilyUPC" pitchFamily="34" charset="-34"/>
              </a:rPr>
              <a:t>ป้องกันพัฒนา</a:t>
            </a:r>
          </a:p>
        </p:txBody>
      </p:sp>
      <p:sp>
        <p:nvSpPr>
          <p:cNvPr id="532488" name="Text Box 8"/>
          <p:cNvSpPr txBox="1">
            <a:spLocks noChangeArrowheads="1"/>
          </p:cNvSpPr>
          <p:nvPr/>
        </p:nvSpPr>
        <p:spPr bwMode="auto">
          <a:xfrm>
            <a:off x="1979613" y="1557338"/>
            <a:ext cx="5040312" cy="2771775"/>
          </a:xfrm>
          <a:prstGeom prst="rect">
            <a:avLst/>
          </a:prstGeom>
          <a:solidFill>
            <a:srgbClr val="D7E7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th-TH" altLang="th-TH" sz="4400" dirty="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ความไม่พึงพอใจในผลงาน </a:t>
            </a:r>
          </a:p>
          <a:p>
            <a:pPr>
              <a:spcBef>
                <a:spcPct val="50000"/>
              </a:spcBef>
              <a:buClrTx/>
            </a:pPr>
            <a:r>
              <a:rPr lang="th-TH" altLang="th-TH" sz="4400" dirty="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ข้อขัดข้อง หรือ อุปสรรค</a:t>
            </a:r>
          </a:p>
          <a:p>
            <a:pPr>
              <a:spcBef>
                <a:spcPct val="50000"/>
              </a:spcBef>
              <a:buClrTx/>
            </a:pPr>
            <a:r>
              <a:rPr lang="th-TH" altLang="th-TH" sz="4400" dirty="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ข้อเรียกร้องต่าง ๆ</a:t>
            </a:r>
          </a:p>
        </p:txBody>
      </p:sp>
      <p:sp>
        <p:nvSpPr>
          <p:cNvPr id="532489" name="Text Box 9"/>
          <p:cNvSpPr txBox="1">
            <a:spLocks noChangeArrowheads="1"/>
          </p:cNvSpPr>
          <p:nvPr/>
        </p:nvSpPr>
        <p:spPr bwMode="auto">
          <a:xfrm>
            <a:off x="1906588" y="4797425"/>
            <a:ext cx="5041900" cy="17668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th-TH" altLang="th-TH" sz="4400">
                <a:solidFill>
                  <a:srgbClr val="FFFFFF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การเสนอความต้องการใหม่ๆ     </a:t>
            </a:r>
          </a:p>
          <a:p>
            <a:pPr>
              <a:spcBef>
                <a:spcPct val="50000"/>
              </a:spcBef>
              <a:buClrTx/>
            </a:pPr>
            <a:r>
              <a:rPr lang="th-TH" altLang="th-TH" sz="4400">
                <a:solidFill>
                  <a:srgbClr val="FFFFFF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สร้างโอกาสการพัฒนา                           </a:t>
            </a: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7451725" y="1484313"/>
            <a:ext cx="15875" cy="5040312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1403350" y="1484313"/>
            <a:ext cx="0" cy="5040312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32492" name="AutoShape 12"/>
          <p:cNvSpPr>
            <a:spLocks noChangeArrowheads="1"/>
          </p:cNvSpPr>
          <p:nvPr/>
        </p:nvSpPr>
        <p:spPr bwMode="auto">
          <a:xfrm>
            <a:off x="1042988" y="2781300"/>
            <a:ext cx="576262" cy="576263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66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>
              <a:latin typeface="FreesiaDSE" pitchFamily="34" charset="0"/>
              <a:cs typeface="FreesiaUPC" panose="020B0604020202020204" pitchFamily="34" charset="-34"/>
            </a:endParaRPr>
          </a:p>
        </p:txBody>
      </p:sp>
      <p:sp>
        <p:nvSpPr>
          <p:cNvPr id="532493" name="AutoShape 13"/>
          <p:cNvSpPr>
            <a:spLocks noChangeArrowheads="1"/>
          </p:cNvSpPr>
          <p:nvPr/>
        </p:nvSpPr>
        <p:spPr bwMode="auto">
          <a:xfrm>
            <a:off x="1116013" y="5373688"/>
            <a:ext cx="576262" cy="57626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66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>
              <a:latin typeface="FreesiaDSE" pitchFamily="34" charset="0"/>
              <a:cs typeface="FreesiaUPC" panose="020B0604020202020204" pitchFamily="34" charset="-34"/>
            </a:endParaRPr>
          </a:p>
        </p:txBody>
      </p:sp>
      <p:sp>
        <p:nvSpPr>
          <p:cNvPr id="532494" name="AutoShape 14"/>
          <p:cNvSpPr>
            <a:spLocks noChangeArrowheads="1"/>
          </p:cNvSpPr>
          <p:nvPr/>
        </p:nvSpPr>
        <p:spPr bwMode="auto">
          <a:xfrm>
            <a:off x="7019925" y="2781300"/>
            <a:ext cx="720725" cy="647700"/>
          </a:xfrm>
          <a:prstGeom prst="rightArrow">
            <a:avLst>
              <a:gd name="adj1" fmla="val 50000"/>
              <a:gd name="adj2" fmla="val 2781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>
              <a:latin typeface="FreesiaDSE" pitchFamily="34" charset="0"/>
              <a:cs typeface="FreesiaUPC" panose="020B0604020202020204" pitchFamily="34" charset="-34"/>
            </a:endParaRPr>
          </a:p>
        </p:txBody>
      </p:sp>
      <p:sp>
        <p:nvSpPr>
          <p:cNvPr id="532495" name="AutoShape 15"/>
          <p:cNvSpPr>
            <a:spLocks noChangeArrowheads="1"/>
          </p:cNvSpPr>
          <p:nvPr/>
        </p:nvSpPr>
        <p:spPr bwMode="auto">
          <a:xfrm>
            <a:off x="6946900" y="5302250"/>
            <a:ext cx="720725" cy="647700"/>
          </a:xfrm>
          <a:prstGeom prst="rightArrow">
            <a:avLst>
              <a:gd name="adj1" fmla="val 50000"/>
              <a:gd name="adj2" fmla="val 2781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>
              <a:latin typeface="FreesiaDSE" pitchFamily="34" charset="0"/>
              <a:cs typeface="FreesiaUPC" panose="020B0604020202020204" pitchFamily="34" charset="-34"/>
            </a:endParaRPr>
          </a:p>
        </p:txBody>
      </p:sp>
      <p:pic>
        <p:nvPicPr>
          <p:cNvPr id="38928" name="Picture 16" descr="logomsu2 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87412" cy="1008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2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4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3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3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3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4" grpId="0"/>
      <p:bldP spid="532485" grpId="0"/>
      <p:bldP spid="532486" grpId="0"/>
      <p:bldP spid="532487" grpId="0"/>
      <p:bldP spid="532492" grpId="0" animBg="1"/>
      <p:bldP spid="532493" grpId="0" animBg="1"/>
      <p:bldP spid="532494" grpId="0" animBg="1"/>
      <p:bldP spid="5324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29787"/>
            <a:ext cx="6727825" cy="1066800"/>
          </a:xfrm>
          <a:extLst>
            <a:ext uri="{909E8E84-426E-40DD-AFC4-6F175D3DCCD1}">
              <a14:hiddenFill xmlns:a14="http://schemas.microsoft.com/office/drawing/2010/main">
                <a:solidFill>
                  <a:srgbClr val="990000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th-TH" sz="6000" b="1" dirty="0" err="1" smtClean="0">
                <a:solidFill>
                  <a:srgbClr val="C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สถานการณ์</a:t>
            </a:r>
            <a:r>
              <a:rPr lang="en-US" altLang="th-TH" sz="6000" b="1" dirty="0" smtClean="0">
                <a:solidFill>
                  <a:srgbClr val="C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(Situation)</a:t>
            </a:r>
          </a:p>
        </p:txBody>
      </p:sp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395288" y="2349500"/>
            <a:ext cx="1524000" cy="830997"/>
          </a:xfrm>
          <a:prstGeom prst="rect">
            <a:avLst/>
          </a:prstGeom>
          <a:solidFill>
            <a:srgbClr val="000066"/>
          </a:solidFill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4800" b="1">
                <a:solidFill>
                  <a:srgbClr val="FFFF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ปกติ</a:t>
            </a:r>
          </a:p>
        </p:txBody>
      </p:sp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7080250" y="2349500"/>
            <a:ext cx="1524000" cy="830997"/>
          </a:xfrm>
          <a:prstGeom prst="rect">
            <a:avLst/>
          </a:prstGeom>
          <a:solidFill>
            <a:srgbClr val="CC0000"/>
          </a:solidFill>
          <a:ln w="5715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4800" b="1">
                <a:solidFill>
                  <a:srgbClr val="FFFF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วิกฤต</a:t>
            </a:r>
          </a:p>
        </p:txBody>
      </p:sp>
      <p:cxnSp>
        <p:nvCxnSpPr>
          <p:cNvPr id="39941" name="AutoShape 5"/>
          <p:cNvCxnSpPr>
            <a:cxnSpLocks noChangeShapeType="1"/>
          </p:cNvCxnSpPr>
          <p:nvPr/>
        </p:nvCxnSpPr>
        <p:spPr bwMode="auto">
          <a:xfrm>
            <a:off x="2197100" y="3141663"/>
            <a:ext cx="4535488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3510" name="Text Box 6"/>
          <p:cNvSpPr txBox="1">
            <a:spLocks noChangeArrowheads="1"/>
          </p:cNvSpPr>
          <p:nvPr/>
        </p:nvSpPr>
        <p:spPr bwMode="auto">
          <a:xfrm>
            <a:off x="457200" y="5157788"/>
            <a:ext cx="2514600" cy="862012"/>
          </a:xfrm>
          <a:prstGeom prst="rect">
            <a:avLst/>
          </a:prstGeom>
          <a:solidFill>
            <a:srgbClr val="0033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4800" b="1">
                <a:solidFill>
                  <a:srgbClr val="FFFF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วิธีการเดิม</a:t>
            </a: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6096000" y="5159375"/>
            <a:ext cx="2514600" cy="8620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4800" b="1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วิธีการใหม่</a:t>
            </a:r>
          </a:p>
        </p:txBody>
      </p:sp>
      <p:sp>
        <p:nvSpPr>
          <p:cNvPr id="533512" name="Line 8"/>
          <p:cNvSpPr>
            <a:spLocks noChangeShapeType="1"/>
          </p:cNvSpPr>
          <p:nvPr/>
        </p:nvSpPr>
        <p:spPr bwMode="auto">
          <a:xfrm flipV="1">
            <a:off x="1066800" y="3644900"/>
            <a:ext cx="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33513" name="Line 9"/>
          <p:cNvSpPr>
            <a:spLocks noChangeShapeType="1"/>
          </p:cNvSpPr>
          <p:nvPr/>
        </p:nvSpPr>
        <p:spPr bwMode="auto">
          <a:xfrm flipV="1">
            <a:off x="8001000" y="364490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>
            <a:off x="4356100" y="2003425"/>
            <a:ext cx="0" cy="4233863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533515" name="Text Box 11"/>
          <p:cNvSpPr txBox="1">
            <a:spLocks noChangeArrowheads="1"/>
          </p:cNvSpPr>
          <p:nvPr/>
        </p:nvSpPr>
        <p:spPr bwMode="auto">
          <a:xfrm>
            <a:off x="2209800" y="3860800"/>
            <a:ext cx="1066800" cy="823913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th-TH" altLang="th-TH" sz="4800" b="1" dirty="0">
                <a:solidFill>
                  <a:srgbClr val="FFFFFF"/>
                </a:solidFill>
                <a:cs typeface="Cordia New" panose="020B0304020202020204" pitchFamily="34" charset="-34"/>
              </a:rPr>
              <a:t>ปรับ</a:t>
            </a:r>
          </a:p>
        </p:txBody>
      </p:sp>
      <p:sp>
        <p:nvSpPr>
          <p:cNvPr id="533516" name="Text Box 12"/>
          <p:cNvSpPr txBox="1">
            <a:spLocks noChangeArrowheads="1"/>
          </p:cNvSpPr>
          <p:nvPr/>
        </p:nvSpPr>
        <p:spPr bwMode="auto">
          <a:xfrm>
            <a:off x="5076825" y="3789363"/>
            <a:ext cx="1524000" cy="8239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4800" b="1">
                <a:solidFill>
                  <a:srgbClr val="FFFFFF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เปลี่ยน</a:t>
            </a:r>
          </a:p>
        </p:txBody>
      </p:sp>
      <p:pic>
        <p:nvPicPr>
          <p:cNvPr id="39949" name="Picture 13" descr="logomsu2 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128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3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3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3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3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3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7" grpId="0" animBg="1"/>
      <p:bldP spid="533508" grpId="0" animBg="1"/>
      <p:bldP spid="533510" grpId="0" animBg="1"/>
      <p:bldP spid="533511" grpId="0" animBg="1"/>
      <p:bldP spid="533515" grpId="0" animBg="1"/>
      <p:bldP spid="5335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 descr="PMAT - สมาคมการจัดการงานบุคคลแห่งประเทศไทย/ความรู้ทรัพยากรบุคคล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7" cy="68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93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838200" y="2133600"/>
            <a:ext cx="7924800" cy="1295400"/>
            <a:chOff x="432" y="1488"/>
            <a:chExt cx="4992" cy="816"/>
          </a:xfrm>
        </p:grpSpPr>
        <p:sp>
          <p:nvSpPr>
            <p:cNvPr id="40965" name="Rectangle 3"/>
            <p:cNvSpPr>
              <a:spLocks noChangeArrowheads="1"/>
            </p:cNvSpPr>
            <p:nvPr/>
          </p:nvSpPr>
          <p:spPr bwMode="auto">
            <a:xfrm>
              <a:off x="432" y="1488"/>
              <a:ext cx="1344" cy="816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th-TH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ผลสัมฤทธิ์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(Results)</a:t>
              </a:r>
              <a:endParaRPr lang="th-TH" altLang="th-TH" sz="3600">
                <a:solidFill>
                  <a:srgbClr val="000066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40966" name="Rectangle 4"/>
            <p:cNvSpPr>
              <a:spLocks noChangeArrowheads="1"/>
            </p:cNvSpPr>
            <p:nvPr/>
          </p:nvSpPr>
          <p:spPr bwMode="auto">
            <a:xfrm>
              <a:off x="2256" y="1488"/>
              <a:ext cx="1344" cy="816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th-TH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ผลผลิต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(Outputs)</a:t>
              </a:r>
              <a:endParaRPr lang="th-TH" altLang="th-TH" sz="3600">
                <a:solidFill>
                  <a:srgbClr val="000066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40967" name="Rectangle 5"/>
            <p:cNvSpPr>
              <a:spLocks noChangeArrowheads="1"/>
            </p:cNvSpPr>
            <p:nvPr/>
          </p:nvSpPr>
          <p:spPr bwMode="auto">
            <a:xfrm>
              <a:off x="4080" y="1488"/>
              <a:ext cx="1344" cy="816"/>
            </a:xfrm>
            <a:prstGeom prst="rect">
              <a:avLst/>
            </a:prstGeom>
            <a:solidFill>
              <a:srgbClr val="99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th-TH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ผลลัพธ์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th-TH" sz="3600">
                  <a:solidFill>
                    <a:srgbClr val="000066"/>
                  </a:solidFill>
                  <a:latin typeface="Angsana New" panose="02020603050405020304" pitchFamily="18" charset="-34"/>
                </a:rPr>
                <a:t>(Outcomes)</a:t>
              </a:r>
              <a:endParaRPr lang="th-TH" altLang="th-TH" sz="3600">
                <a:solidFill>
                  <a:srgbClr val="000066"/>
                </a:solidFill>
                <a:latin typeface="Angsana New" panose="02020603050405020304" pitchFamily="18" charset="-34"/>
              </a:endParaRPr>
            </a:p>
          </p:txBody>
        </p:sp>
        <p:sp>
          <p:nvSpPr>
            <p:cNvPr id="40968" name="Line 6"/>
            <p:cNvSpPr>
              <a:spLocks noChangeShapeType="1"/>
            </p:cNvSpPr>
            <p:nvPr/>
          </p:nvSpPr>
          <p:spPr bwMode="auto">
            <a:xfrm>
              <a:off x="1872" y="1824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40969" name="Line 7"/>
            <p:cNvSpPr>
              <a:spLocks noChangeShapeType="1"/>
            </p:cNvSpPr>
            <p:nvPr/>
          </p:nvSpPr>
          <p:spPr bwMode="auto">
            <a:xfrm>
              <a:off x="1872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40970" name="AutoShape 8"/>
            <p:cNvSpPr>
              <a:spLocks noChangeArrowheads="1"/>
            </p:cNvSpPr>
            <p:nvPr/>
          </p:nvSpPr>
          <p:spPr bwMode="auto">
            <a:xfrm>
              <a:off x="3744" y="1728"/>
              <a:ext cx="240" cy="288"/>
            </a:xfrm>
            <a:prstGeom prst="plus">
              <a:avLst>
                <a:gd name="adj" fmla="val 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th-TH" altLang="th-TH">
                <a:latin typeface="FreesiaDSE" pitchFamily="34" charset="0"/>
                <a:cs typeface="FreesiaUPC" panose="020B0604020202020204" pitchFamily="34" charset="-34"/>
              </a:endParaRPr>
            </a:p>
          </p:txBody>
        </p:sp>
      </p:grp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381000" y="4288367"/>
            <a:ext cx="8550275" cy="19396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th-TH" altLang="th-TH" sz="4000" dirty="0">
                <a:solidFill>
                  <a:schemeClr val="accent1">
                    <a:lumMod val="50000"/>
                  </a:schemeClr>
                </a:solidFill>
              </a:rPr>
              <a:t>คือ  วิธีการบริหารจัดการที่เป็นระบบที่มุ่งเน้นที่ผลสัมฤทธิ์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th-TH" altLang="th-TH" sz="4000" dirty="0">
                <a:solidFill>
                  <a:schemeClr val="accent1">
                    <a:lumMod val="50000"/>
                  </a:schemeClr>
                </a:solidFill>
              </a:rPr>
              <a:t>  หรือผลการปฏิบัติงานเป็นหลัก โดยมีการวัดผลการ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th-TH" altLang="th-TH" sz="4000" dirty="0">
                <a:solidFill>
                  <a:schemeClr val="accent1">
                    <a:lumMod val="50000"/>
                  </a:schemeClr>
                </a:solidFill>
              </a:rPr>
              <a:t>    ปฏิบัติงานที่ชัดเจน เพื่อให้บรรลุวัตถุประสงค์ที่ตั้งไว้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0" y="479425"/>
            <a:ext cx="9144000" cy="871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th-TH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การบริหารมุ่งผลสัมฤทธิ์ </a:t>
            </a:r>
            <a:r>
              <a:rPr lang="en-US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esult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B</a:t>
            </a:r>
            <a:r>
              <a:rPr lang="en-US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ased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  <a:cs typeface="Angsana New" pitchFamily="18" charset="-34"/>
              </a:rPr>
              <a:t>M</a:t>
            </a:r>
            <a:r>
              <a:rPr lang="en-US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anagement - </a:t>
            </a:r>
            <a:r>
              <a:rPr lang="en-US" sz="4000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RBM</a:t>
            </a:r>
            <a:r>
              <a:rPr lang="en-US" sz="4000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40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9913347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4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4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9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3657600"/>
            <a:ext cx="4302252" cy="299012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76600"/>
            <a:ext cx="3422523" cy="23612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3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1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71625" y="4000500"/>
            <a:ext cx="2928938" cy="64293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2800" b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57292" r="58594" b="33333"/>
          <a:stretch>
            <a:fillRect/>
          </a:stretch>
        </p:blipFill>
        <p:spPr bwMode="auto">
          <a:xfrm>
            <a:off x="1571625" y="3929063"/>
            <a:ext cx="15716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66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971550" y="1003300"/>
            <a:ext cx="7410450" cy="55848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ctr" hangingPunct="1">
              <a:defRPr/>
            </a:pPr>
            <a:r>
              <a:rPr lang="en-US" altLang="th-TH" sz="1000" b="1" dirty="0" smtClean="0">
                <a:solidFill>
                  <a:srgbClr val="888888"/>
                </a:solidFill>
              </a:rPr>
              <a:t>  </a:t>
            </a:r>
            <a:r>
              <a:rPr lang="en-US" altLang="th-TH" sz="15100" b="1" dirty="0" smtClean="0">
                <a:solidFill>
                  <a:srgbClr val="800000"/>
                </a:solidFill>
              </a:rPr>
              <a:t>K</a:t>
            </a:r>
            <a:r>
              <a:rPr lang="en-US" altLang="th-TH" sz="4400" b="1" dirty="0" smtClean="0">
                <a:solidFill>
                  <a:srgbClr val="800000"/>
                </a:solidFill>
              </a:rPr>
              <a:t>en Kay</a:t>
            </a:r>
            <a:endParaRPr lang="en-US" altLang="th-TH" sz="3600" dirty="0" smtClean="0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en-US" altLang="th-TH" sz="3600" b="1" dirty="0" smtClean="0">
                <a:solidFill>
                  <a:srgbClr val="FF0000"/>
                </a:solidFill>
              </a:rPr>
              <a:t>CEO</a:t>
            </a:r>
            <a:r>
              <a:rPr lang="en-US" altLang="th-TH" sz="2000" b="1" dirty="0" smtClean="0">
                <a:solidFill>
                  <a:srgbClr val="FF0000"/>
                </a:solidFill>
              </a:rPr>
              <a:t>, </a:t>
            </a:r>
            <a:r>
              <a:rPr lang="en-US" altLang="th-TH" b="1" dirty="0" smtClean="0">
                <a:solidFill>
                  <a:srgbClr val="0070C0"/>
                </a:solidFill>
              </a:rPr>
              <a:t>EdLeader21</a:t>
            </a:r>
            <a:endParaRPr lang="en-US" altLang="th-TH" sz="2000" dirty="0" smtClean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en-US" altLang="th-TH" sz="2000" b="1" dirty="0" smtClean="0">
                <a:solidFill>
                  <a:srgbClr val="FF0000"/>
                </a:solidFill>
              </a:rPr>
              <a:t> </a:t>
            </a:r>
          </a:p>
          <a:p>
            <a:pPr eaLnBrk="1" hangingPunct="1">
              <a:defRPr/>
            </a:pPr>
            <a:r>
              <a:rPr lang="en-US" altLang="th-TH" sz="2000" b="1" dirty="0" smtClean="0">
                <a:solidFill>
                  <a:srgbClr val="FF0000"/>
                </a:solidFill>
              </a:rPr>
              <a:t> </a:t>
            </a:r>
          </a:p>
          <a:p>
            <a:pPr eaLnBrk="1" hangingPunct="1">
              <a:defRPr/>
            </a:pPr>
            <a:r>
              <a:rPr lang="en-US" altLang="th-TH" sz="2000" b="1" dirty="0" smtClean="0">
                <a:solidFill>
                  <a:srgbClr val="0070C0"/>
                </a:solidFill>
              </a:rPr>
              <a:t>Ken Kay is the CEO of EdLeader21</a:t>
            </a:r>
            <a:r>
              <a:rPr lang="en-US" altLang="th-TH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a professional learning community of leaders committed to 21st Century Education.  He was the founding President of the Partnership for 21st Century Skills and is the co-author of “The Leader’s Guide to 21st Century Education: 7 Steps for Schools and Districts”.</a:t>
            </a:r>
          </a:p>
          <a:p>
            <a:pPr eaLnBrk="1" hangingPunct="1">
              <a:defRPr/>
            </a:pPr>
            <a:r>
              <a:rPr lang="en-US" altLang="th-TH" sz="1000" b="1" dirty="0" smtClean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34820" name="Picture 5" descr="http://www.globalminded.org/images/ken%20kay-crop-u107132.jpg?crc=41476845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31925"/>
            <a:ext cx="2590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msu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112"/>
            <a:ext cx="855662" cy="97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42112"/>
            <a:ext cx="1029825" cy="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219200" y="494847"/>
            <a:ext cx="5257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(21</a:t>
            </a:r>
            <a:r>
              <a:rPr lang="en-US" altLang="th-TH" sz="3200" b="1" dirty="0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altLang="th-TH" sz="32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Century Learning)</a:t>
            </a:r>
            <a:endParaRPr lang="th-TH" altLang="th-TH" sz="3200" dirty="0">
              <a:latin typeface="Century Schoolbook" panose="02040604050505020304" pitchFamily="18" charset="0"/>
              <a:cs typeface="KodchiangUPC" panose="02020603050405020304" pitchFamily="18" charset="-34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-5" r="3284" b="6219"/>
          <a:stretch>
            <a:fillRect/>
          </a:stretch>
        </p:blipFill>
        <p:spPr bwMode="auto">
          <a:xfrm>
            <a:off x="409575" y="1109663"/>
            <a:ext cx="8297863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99435"/>
            <a:ext cx="779462" cy="8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319" y="118312"/>
            <a:ext cx="839506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C:\Users\dr.pacharawit\Desktop\ร.ร.สาธิตมัธยม\FullSizeRender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C:\Users\dr.pacharawit\Desktop\ร.ร.สาธิตมัธยม\FullSizeRende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 descr="C:\Users\dr.pacharawit\Desktop\ร.ร.สาธิตมัธยม\FullSizeRende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สี่เหลี่ยมผืนผ้า 1"/>
          <p:cNvSpPr>
            <a:spLocks noChangeArrowheads="1"/>
          </p:cNvSpPr>
          <p:nvPr/>
        </p:nvSpPr>
        <p:spPr bwMode="auto">
          <a:xfrm>
            <a:off x="900113" y="1636713"/>
            <a:ext cx="79295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AU" altLang="th-TH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th-TH" sz="4400" b="1" dirty="0">
                <a:solidFill>
                  <a:srgbClr val="002060"/>
                </a:solidFill>
                <a:cs typeface="Arial" panose="020B0604020202020204" pitchFamily="34" charset="0"/>
              </a:rPr>
              <a:t>What should/could be your focus - </a:t>
            </a:r>
            <a:r>
              <a:rPr lang="en-US" altLang="th-TH" sz="4400" b="1" dirty="0">
                <a:solidFill>
                  <a:srgbClr val="800000"/>
                </a:solidFill>
                <a:cs typeface="Arial" panose="020B0604020202020204" pitchFamily="34" charset="0"/>
              </a:rPr>
              <a:t>key emphases for improving schools from within </a:t>
            </a:r>
            <a:r>
              <a:rPr lang="en-US" altLang="th-TH" sz="44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76" y="862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Placeholder 3"/>
          <p:cNvSpPr txBox="1">
            <a:spLocks/>
          </p:cNvSpPr>
          <p:nvPr/>
        </p:nvSpPr>
        <p:spPr bwMode="auto">
          <a:xfrm>
            <a:off x="677863" y="2546350"/>
            <a:ext cx="78930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600" b="1" dirty="0">
                <a:solidFill>
                  <a:srgbClr val="002060"/>
                </a:solidFill>
                <a:cs typeface="Arial" panose="020B0604020202020204" pitchFamily="34" charset="0"/>
              </a:rPr>
              <a:t>What </a:t>
            </a:r>
            <a:r>
              <a:rPr lang="en-US" altLang="th-TH" sz="3600" b="1" dirty="0">
                <a:solidFill>
                  <a:srgbClr val="800000"/>
                </a:solidFill>
                <a:cs typeface="Arial" panose="020B0604020202020204" pitchFamily="34" charset="0"/>
              </a:rPr>
              <a:t>processes </a:t>
            </a:r>
            <a:r>
              <a:rPr lang="en-US" altLang="th-TH" sz="3600" b="1" dirty="0">
                <a:solidFill>
                  <a:srgbClr val="002060"/>
                </a:solidFill>
                <a:cs typeface="Arial" panose="020B0604020202020204" pitchFamily="34" charset="0"/>
              </a:rPr>
              <a:t>can be developed</a:t>
            </a:r>
          </a:p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th-TH" sz="3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600" b="1" dirty="0">
                <a:solidFill>
                  <a:srgbClr val="002060"/>
                </a:solidFill>
                <a:cs typeface="Arial" panose="020B0604020202020204" pitchFamily="34" charset="0"/>
              </a:rPr>
              <a:t> to improve schools from within?</a:t>
            </a:r>
            <a:r>
              <a:rPr lang="en-US" altLang="th-TH" sz="2000" b="1" dirty="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US" altLang="th-TH" sz="20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en-AU" altLang="th-TH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49" y="1183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112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รูปภาพ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322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สี่เหลี่ยมผืนผ้า 1"/>
          <p:cNvSpPr>
            <a:spLocks noChangeArrowheads="1"/>
          </p:cNvSpPr>
          <p:nvPr/>
        </p:nvSpPr>
        <p:spPr bwMode="auto">
          <a:xfrm>
            <a:off x="777875" y="1630363"/>
            <a:ext cx="79295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th-TH" sz="4000" b="1">
                <a:solidFill>
                  <a:srgbClr val="002060"/>
                </a:solidFill>
                <a:cs typeface="Arial" panose="020B0604020202020204" pitchFamily="34" charset="0"/>
              </a:rPr>
              <a:t>What does </a:t>
            </a:r>
            <a:r>
              <a:rPr lang="en-US" altLang="th-TH" sz="4000" b="1">
                <a:solidFill>
                  <a:srgbClr val="800000"/>
                </a:solidFill>
                <a:cs typeface="Arial" panose="020B0604020202020204" pitchFamily="34" charset="0"/>
              </a:rPr>
              <a:t>research</a:t>
            </a:r>
            <a:r>
              <a:rPr lang="en-US" altLang="th-TH" sz="4000" b="1">
                <a:solidFill>
                  <a:srgbClr val="002060"/>
                </a:solidFill>
                <a:cs typeface="Arial" panose="020B0604020202020204" pitchFamily="34" charset="0"/>
              </a:rPr>
              <a:t> tell us about successful school improvement strategies in the C21st? </a:t>
            </a:r>
            <a:endParaRPr lang="th-TH" altLang="th-TH" sz="4000" b="1">
              <a:solidFill>
                <a:srgbClr val="002060"/>
              </a:solidFill>
            </a:endParaRPr>
          </a:p>
        </p:txBody>
      </p:sp>
      <p:pic>
        <p:nvPicPr>
          <p:cNvPr id="3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62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Placeholder 6"/>
          <p:cNvSpPr txBox="1">
            <a:spLocks/>
          </p:cNvSpPr>
          <p:nvPr/>
        </p:nvSpPr>
        <p:spPr bwMode="auto">
          <a:xfrm>
            <a:off x="677863" y="2371725"/>
            <a:ext cx="772953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600" b="1">
                <a:solidFill>
                  <a:srgbClr val="002060"/>
                </a:solidFill>
                <a:cs typeface="Arial" panose="020B0604020202020204" pitchFamily="34" charset="0"/>
              </a:rPr>
              <a:t>What </a:t>
            </a:r>
            <a:r>
              <a:rPr lang="en-US" altLang="th-TH" sz="3600" b="1">
                <a:solidFill>
                  <a:srgbClr val="800000"/>
                </a:solidFill>
                <a:cs typeface="Arial" panose="020B0604020202020204" pitchFamily="34" charset="0"/>
              </a:rPr>
              <a:t>future challenges </a:t>
            </a:r>
            <a:r>
              <a:rPr lang="en-US" altLang="th-TH" sz="3600" b="1">
                <a:solidFill>
                  <a:srgbClr val="002060"/>
                </a:solidFill>
                <a:cs typeface="Arial" panose="020B0604020202020204" pitchFamily="34" charset="0"/>
              </a:rPr>
              <a:t>might you</a:t>
            </a:r>
          </a:p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th-TH" sz="3600" b="1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ts val="2525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3600" b="1">
                <a:solidFill>
                  <a:srgbClr val="002060"/>
                </a:solidFill>
                <a:cs typeface="Arial" panose="020B0604020202020204" pitchFamily="34" charset="0"/>
              </a:rPr>
              <a:t> address in your own schools? </a:t>
            </a:r>
            <a:r>
              <a:rPr lang="en-AU" altLang="th-TH" sz="1800">
                <a:solidFill>
                  <a:srgbClr val="002060"/>
                </a:solidFill>
                <a:cs typeface="Arial" panose="020B0604020202020204" pitchFamily="34" charset="0"/>
              </a:rPr>
              <a:t/>
            </a:r>
            <a:br>
              <a:rPr lang="en-AU" altLang="th-TH" sz="180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en-AU" altLang="th-TH" sz="180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49" y="1183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112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sp>
        <p:nvSpPr>
          <p:cNvPr id="508931" name="Rectangle 3"/>
          <p:cNvSpPr>
            <a:spLocks noChangeArrowheads="1"/>
          </p:cNvSpPr>
          <p:nvPr/>
        </p:nvSpPr>
        <p:spPr bwMode="auto">
          <a:xfrm>
            <a:off x="762000" y="1219200"/>
            <a:ext cx="849742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th-TH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ทำ</a:t>
            </a:r>
            <a:r>
              <a:rPr lang="th-TH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อย่างไร ..</a:t>
            </a:r>
            <a:r>
              <a:rPr lang="th-TH" sz="7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th-TH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th-TH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6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th-TH" sz="4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จึง</a:t>
            </a:r>
            <a:r>
              <a:rPr lang="th-TH" sz="4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จะเปลี่ยนพฤติกรรม</a:t>
            </a:r>
            <a:br>
              <a:rPr lang="th-TH" sz="4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th-TH" sz="4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                     </a:t>
            </a:r>
            <a:r>
              <a:rPr lang="th-TH" sz="48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การทำงาน </a:t>
            </a:r>
            <a:r>
              <a:rPr lang="th-TH" sz="8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th-TH" sz="6000" b="1" i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45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24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51203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latin typeface="Times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1205" name="Picture 2" descr="C:\Users\dr.pacharawit\Desktop\FullSizeRender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62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53251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latin typeface="Times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3253" name="Picture 3" descr="C:\Users\dr.pacharawit\Desktop\FullSizeRender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4450"/>
            <a:ext cx="9132887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4" descr="C:\Users\dr.pacharawit\Desktop\FullSizeRender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31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49" y="1945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76" y="1624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55299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latin typeface="Times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55301" name="Picture 2" descr="C:\Users\dr.pacharawit\Desktop\FullSizeRen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45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24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238250" y="1555750"/>
            <a:ext cx="7162800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C00000"/>
                </a:solidFill>
              </a:rPr>
              <a:t>Austin's Butterfly Drafts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School: ANSER Charter School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City/State: Boise, ID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Grade(s): 1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Format(s): Note cards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Subject(s): English Language Arts, Science and Technology, Visual Arts </a:t>
            </a:r>
          </a:p>
        </p:txBody>
      </p:sp>
      <p:pic>
        <p:nvPicPr>
          <p:cNvPr id="4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4512"/>
            <a:ext cx="762951" cy="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2497"/>
            <a:ext cx="953624" cy="9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C:\Users\dr.pacharawit\Desktop\ร.ร.สาธิตมัธยม\FullSizeRen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" descr="C:\Users\dr.pacharawit\Desktop\ร.ร.สาธิตมัธยม\FullSizeRender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 descr="C:\Users\dr.pacharawit\Desktop\ร.ร.สาธิตมัธยม\FullSizeRend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h-TH" altLang="th-TH" sz="1800"/>
          </a:p>
        </p:txBody>
      </p:sp>
      <p:pic>
        <p:nvPicPr>
          <p:cNvPr id="15363" name="Picture 4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0080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ปู่เย็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693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19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99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ms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2708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C:\Users\dr.pacharawit\Desktop\ร.ร.สาธิตมัธยม\FullSizeRender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713538" y="93663"/>
            <a:ext cx="1187450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4200" b="1" dirty="0">
                <a:solidFill>
                  <a:srgbClr val="CC0000"/>
                </a:solidFill>
                <a:cs typeface="Angsana New" panose="02020603050405020304" pitchFamily="18" charset="-34"/>
              </a:rPr>
              <a:t>?</a:t>
            </a:r>
            <a:endParaRPr lang="th-TH" altLang="th-TH" sz="14200" b="1" dirty="0">
              <a:solidFill>
                <a:srgbClr val="CC0000"/>
              </a:solidFill>
              <a:cs typeface="Angsana New" panose="02020603050405020304" pitchFamily="18" charset="-34"/>
            </a:endParaRPr>
          </a:p>
        </p:txBody>
      </p:sp>
      <p:pic>
        <p:nvPicPr>
          <p:cNvPr id="333827" name="Picture 3" descr="91810_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713" y="2654300"/>
            <a:ext cx="2657475" cy="31369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659063" y="567998"/>
            <a:ext cx="43656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dirty="0" smtClean="0">
                <a:solidFill>
                  <a:srgbClr val="000066"/>
                </a:solidFill>
                <a:cs typeface="LilyUPC" panose="020B0604020202020204" pitchFamily="34" charset="-34"/>
              </a:rPr>
              <a:t>นักวิเคราะห์ฯ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dirty="0" smtClean="0">
                <a:solidFill>
                  <a:srgbClr val="000066"/>
                </a:solidFill>
                <a:cs typeface="LilyUPC" panose="020B0604020202020204" pitchFamily="34" charset="-34"/>
              </a:rPr>
              <a:t>มือ</a:t>
            </a:r>
            <a:r>
              <a:rPr lang="th-TH" altLang="th-TH" sz="6000" b="1" dirty="0">
                <a:solidFill>
                  <a:srgbClr val="000066"/>
                </a:solidFill>
                <a:cs typeface="LilyUPC" panose="020B0604020202020204" pitchFamily="34" charset="-34"/>
              </a:rPr>
              <a:t>อาชีพ</a:t>
            </a:r>
          </a:p>
        </p:txBody>
      </p:sp>
      <p:pic>
        <p:nvPicPr>
          <p:cNvPr id="333829" name="Picture 5" descr="แบรนดอน รูธ ซูเปอร์แมน รีเทิร์นส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49500"/>
            <a:ext cx="27368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0" name="Picture 6" descr="9181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86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MMj0178105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118110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 sz="1800" b="0">
              <a:latin typeface="Arial" panose="020B0604020202020204" pitchFamily="34" charset="0"/>
            </a:endParaRPr>
          </a:p>
        </p:txBody>
      </p:sp>
      <p:pic>
        <p:nvPicPr>
          <p:cNvPr id="32771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1188" y="2205038"/>
            <a:ext cx="82819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th-TH" sz="5400" i="1">
                <a:solidFill>
                  <a:srgbClr val="CC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สาเหตุของ</a:t>
            </a:r>
            <a:r>
              <a:rPr lang="th-TH" altLang="th-TH" sz="5400" i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ความผิดพลาด</a:t>
            </a:r>
            <a:r>
              <a:rPr lang="th-TH" altLang="th-TH" sz="5400" i="1">
                <a:solidFill>
                  <a:srgbClr val="CC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หรือ</a:t>
            </a:r>
            <a:r>
              <a:rPr lang="th-TH" altLang="th-TH" sz="5400" i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จุดอ่อน</a:t>
            </a:r>
            <a:r>
              <a:rPr lang="th-TH" altLang="th-TH" sz="5400" i="1">
                <a:solidFill>
                  <a:srgbClr val="CC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ของการวางแผนเกิดขึ้นจากอะไร ?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th-TH" altLang="th-TH" sz="2800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56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 sz="1800" b="0">
              <a:latin typeface="Arial" panose="020B0604020202020204" pitchFamily="34" charset="0"/>
            </a:endParaRPr>
          </a:p>
        </p:txBody>
      </p:sp>
      <p:pic>
        <p:nvPicPr>
          <p:cNvPr id="46083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258888" y="1628775"/>
            <a:ext cx="7416800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th-TH" sz="8800" i="1" dirty="0">
                <a:solidFill>
                  <a:srgbClr val="CC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การวางแผน</a:t>
            </a:r>
            <a:r>
              <a:rPr lang="th-TH" altLang="th-TH" sz="8000" i="1" dirty="0">
                <a:solidFill>
                  <a:schemeClr val="bg2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altLang="th-TH" sz="8000" i="1" dirty="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สำคัญต่อผู้บริหาร</a:t>
            </a:r>
            <a:r>
              <a:rPr lang="th-TH" altLang="th-TH" sz="8000" i="1" dirty="0">
                <a:solidFill>
                  <a:schemeClr val="bg2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altLang="th-TH" sz="6000" i="1" dirty="0">
                <a:solidFill>
                  <a:srgbClr val="A5002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อย่างไร</a:t>
            </a:r>
            <a:r>
              <a:rPr lang="th-TH" altLang="th-TH" sz="8000" i="1" dirty="0">
                <a:solidFill>
                  <a:srgbClr val="A5002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r>
              <a:rPr lang="th-TH" altLang="th-TH" sz="12900" i="1" dirty="0">
                <a:solidFill>
                  <a:srgbClr val="A5002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?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th-TH" altLang="th-TH" sz="2800" b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55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 sz="1800" b="0">
              <a:latin typeface="Arial" panose="020B0604020202020204" pitchFamily="34" charset="0"/>
            </a:endParaRPr>
          </a:p>
        </p:txBody>
      </p:sp>
      <p:pic>
        <p:nvPicPr>
          <p:cNvPr id="48131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th-TH" altLang="th-TH" sz="2800" b="0">
              <a:latin typeface="Times" panose="02020603050405020304" pitchFamily="18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331913" y="692150"/>
            <a:ext cx="7435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th-TH" sz="5400" i="1">
                <a:solidFill>
                  <a:srgbClr val="800000"/>
                </a:solidFill>
                <a:latin typeface="Times" panose="02020603050405020304" pitchFamily="18" charset="0"/>
              </a:rPr>
              <a:t>การวางแผน</a:t>
            </a:r>
            <a:r>
              <a:rPr lang="th-TH" altLang="th-TH" sz="4800" i="1">
                <a:solidFill>
                  <a:schemeClr val="bg2"/>
                </a:solidFill>
                <a:latin typeface="Times" panose="02020603050405020304" pitchFamily="18" charset="0"/>
              </a:rPr>
              <a:t> </a:t>
            </a:r>
            <a:r>
              <a:rPr lang="th-TH" altLang="th-TH" sz="4800" i="1">
                <a:solidFill>
                  <a:srgbClr val="000066"/>
                </a:solidFill>
                <a:latin typeface="Times" panose="02020603050405020304" pitchFamily="18" charset="0"/>
              </a:rPr>
              <a:t>เป็นหน้าที่ของ</a:t>
            </a:r>
            <a:r>
              <a:rPr lang="th-TH" altLang="th-TH" sz="4800" i="1">
                <a:solidFill>
                  <a:schemeClr val="bg2"/>
                </a:solidFill>
                <a:latin typeface="Times" panose="02020603050405020304" pitchFamily="18" charset="0"/>
              </a:rPr>
              <a:t> </a:t>
            </a:r>
            <a:r>
              <a:rPr lang="th-TH" altLang="th-TH" sz="4800" i="1">
                <a:solidFill>
                  <a:srgbClr val="CC0000"/>
                </a:solidFill>
                <a:latin typeface="Times" panose="02020603050405020304" pitchFamily="18" charset="0"/>
              </a:rPr>
              <a:t>ผู้บริหาร </a:t>
            </a:r>
            <a:r>
              <a:rPr lang="th-TH" altLang="th-TH" sz="3600" i="1">
                <a:solidFill>
                  <a:srgbClr val="000066"/>
                </a:solidFill>
                <a:latin typeface="Times" panose="02020603050405020304" pitchFamily="18" charset="0"/>
              </a:rPr>
              <a:t>เพราะ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68313" y="1844675"/>
            <a:ext cx="8207375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การวางแผนเป็นหน้าที่อันดับแรกของผู้บริหาร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 เป็นแนวทางปฏิบัติที่สำคัญขององค์การ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 การวางแผนและแผน เป็นตัวกำหนดทิศทาง และความมุ่งหมายสำหรับองค์การให้ผู้ปฏิบัติงานทุกคนได้รู้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การวางแผนจะช่วยให้ผู้บริหารและผู้ปฏิบัติมองไปในอนาคต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การวางแผนเป็นตัวช่วยการตัดสินใจที่มีเหตุผล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การวางแผนเป็นเรื่องการเตรียมการไว้ก่อนล่วงหน้า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การวางแผนมีส่วนช่วยให้มนุษย์เปลี่ยนแปลงสิ่งต่าง ๆ ได้มาก</a:t>
            </a:r>
          </a:p>
          <a:p>
            <a:pPr>
              <a:spcBef>
                <a:spcPct val="0"/>
              </a:spcBef>
              <a:buClrTx/>
              <a:buFontTx/>
              <a:buAutoNum type="arabicPeriod"/>
            </a:pPr>
            <a:r>
              <a:rPr lang="th-TH" altLang="th-TH">
                <a:solidFill>
                  <a:srgbClr val="000066"/>
                </a:solidFill>
                <a:latin typeface="Times" panose="02020603050405020304" pitchFamily="18" charset="0"/>
              </a:rPr>
              <a:t>การวางแผนเป็นตัวนำในการพัฒนาตามหลักการวางแผน</a:t>
            </a:r>
          </a:p>
        </p:txBody>
      </p:sp>
    </p:spTree>
    <p:extLst>
      <p:ext uri="{BB962C8B-B14F-4D97-AF65-F5344CB8AC3E}">
        <p14:creationId xmlns:p14="http://schemas.microsoft.com/office/powerpoint/2010/main" val="3671483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h-TH" altLang="th-TH" sz="1800" b="0">
              <a:latin typeface="Arial" panose="020B0604020202020204" pitchFamily="34" charset="0"/>
            </a:endParaRPr>
          </a:p>
        </p:txBody>
      </p:sp>
      <p:pic>
        <p:nvPicPr>
          <p:cNvPr id="50179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th-TH" altLang="th-TH" sz="2800" b="0">
              <a:latin typeface="Times" panose="02020603050405020304" pitchFamily="18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11188" y="1489075"/>
            <a:ext cx="813752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tabLst>
                <a:tab pos="11699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•"/>
              <a:tabLst>
                <a:tab pos="11699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1169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tabLst>
                <a:tab pos="11699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lvl="1">
              <a:spcBef>
                <a:spcPct val="0"/>
              </a:spcBef>
              <a:buClrTx/>
            </a:pPr>
            <a:r>
              <a:rPr lang="th-TH" altLang="th-TH" sz="360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ลดความไม่แน่นอนและปัญหาความยุ่งยากซับซ้อนที่จะเกิดขึ้นในอนาคต</a:t>
            </a:r>
          </a:p>
          <a:p>
            <a:pPr lvl="1">
              <a:spcBef>
                <a:spcPct val="0"/>
              </a:spcBef>
              <a:buClrTx/>
            </a:pPr>
            <a:r>
              <a:rPr lang="th-TH" altLang="th-TH" sz="360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ทำให้เกิดการยอมรับแนวคิดใหม่ ๆ เข้ามาในองค์การ</a:t>
            </a:r>
          </a:p>
          <a:p>
            <a:pPr lvl="1">
              <a:spcBef>
                <a:spcPct val="0"/>
              </a:spcBef>
              <a:buClrTx/>
            </a:pPr>
            <a:r>
              <a:rPr lang="th-TH" altLang="th-TH" sz="360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ทำให้การดำเนินการขององค์การบรรลุตามเป้าหมาย</a:t>
            </a:r>
          </a:p>
          <a:p>
            <a:pPr lvl="1">
              <a:spcBef>
                <a:spcPct val="0"/>
              </a:spcBef>
              <a:buClrTx/>
            </a:pPr>
            <a:r>
              <a:rPr lang="th-TH" altLang="th-TH" sz="360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ลดความสูญเปล่าของหน่วยงานที่ซับซ้อน</a:t>
            </a:r>
          </a:p>
          <a:p>
            <a:pPr lvl="1">
              <a:spcBef>
                <a:spcPct val="0"/>
              </a:spcBef>
              <a:buClrTx/>
            </a:pPr>
            <a:r>
              <a:rPr lang="th-TH" altLang="th-TH" sz="3600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เกิดความแจ่มชัดในการดำเนินงาน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th-TH" altLang="th-TH" sz="3600">
                <a:solidFill>
                  <a:srgbClr val="A50021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  กล่าวโดยสรุปว่า ไม่มีองค์การใดที่ประสบความสำเร็จได้ โดยปราศจากการวางแผน ดังนั้น การวางแผนจึงเป็นภารกิจอันดับแรกที่มีความสำคัญของกระบวนการจัดการที่ดี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331913" y="427038"/>
            <a:ext cx="68167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th-TH" altLang="th-TH" sz="5400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ความสำคัญของการวางแผน</a:t>
            </a:r>
          </a:p>
        </p:txBody>
      </p:sp>
    </p:spTree>
    <p:extLst>
      <p:ext uri="{BB962C8B-B14F-4D97-AF65-F5344CB8AC3E}">
        <p14:creationId xmlns:p14="http://schemas.microsoft.com/office/powerpoint/2010/main" val="374048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524000" y="1905000"/>
            <a:ext cx="601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ตัวอย่างการเสนอสารสนเทศที่น่าสนใจ </a:t>
            </a:r>
            <a:endParaRPr lang="th-TH" sz="6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277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 descr="สถานการณ์โควิด 19 ข้อมูล ณ วันที่ 31 มีนาคม 2563 เวลา 13.00 น. | ท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125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บันทึก สถานการณ์โควิด-19 (โรคไวรัสโคโรนาสายพันธุ์ใหม่ 2019 ; COVI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"/>
            <a:ext cx="91440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55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 descr="สถานการณ์COVID-19 ประจำวันที่ 25 เม.ย.2563 โดย สนง.ประชาสัมพันธ์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52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upermanreturns_03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20800" y="2819400"/>
            <a:ext cx="6985000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8800" b="1" i="1">
                <a:solidFill>
                  <a:srgbClr val="3333FF"/>
                </a:solidFill>
                <a:latin typeface="Angsana New" panose="02020603050405020304" pitchFamily="18" charset="-34"/>
                <a:cs typeface="LilyUPC" panose="020B0604020202020204" pitchFamily="34" charset="-34"/>
              </a:rPr>
              <a:t>มนุษย์</a:t>
            </a:r>
            <a:r>
              <a:rPr lang="th-TH" altLang="th-TH" sz="6600" b="1">
                <a:solidFill>
                  <a:srgbClr val="FF0000"/>
                </a:solidFill>
                <a:latin typeface="Angsana New" panose="02020603050405020304" pitchFamily="18" charset="-34"/>
                <a:cs typeface="LilyUPC" panose="020B0604020202020204" pitchFamily="34" charset="-34"/>
              </a:rPr>
              <a:t> </a:t>
            </a:r>
            <a:r>
              <a:rPr lang="en-US" altLang="th-TH" sz="6600" b="1">
                <a:solidFill>
                  <a:srgbClr val="FF0000"/>
                </a:solidFill>
                <a:latin typeface="Angsana New" panose="02020603050405020304" pitchFamily="18" charset="-34"/>
                <a:cs typeface="LilyUPC" panose="020B0604020202020204" pitchFamily="34" charset="-34"/>
              </a:rPr>
              <a:t>: </a:t>
            </a:r>
            <a:r>
              <a:rPr lang="th-TH" altLang="th-TH" sz="6600" b="1" i="1">
                <a:solidFill>
                  <a:srgbClr val="FF0000"/>
                </a:solidFill>
                <a:latin typeface="Angsana New" panose="02020603050405020304" pitchFamily="18" charset="-34"/>
                <a:cs typeface="LilyUPC" panose="020B0604020202020204" pitchFamily="34" charset="-34"/>
              </a:rPr>
              <a:t>คือ </a:t>
            </a:r>
            <a:r>
              <a:rPr lang="th-TH" altLang="th-TH" sz="7200" b="1" i="1">
                <a:solidFill>
                  <a:srgbClr val="FF33CC"/>
                </a:solidFill>
                <a:latin typeface="Angsana New" panose="02020603050405020304" pitchFamily="18" charset="-34"/>
                <a:cs typeface="LilyUPC" panose="020B0604020202020204" pitchFamily="34" charset="-34"/>
              </a:rPr>
              <a:t>สิ่งมหัศจรรย์</a:t>
            </a:r>
            <a:endParaRPr lang="th-TH" altLang="th-TH" sz="9600" b="1" i="1">
              <a:solidFill>
                <a:srgbClr val="FF33CC"/>
              </a:solidFill>
              <a:latin typeface="Angsana New" panose="02020603050405020304" pitchFamily="18" charset="-34"/>
              <a:cs typeface="LilyUPC" panose="020B0604020202020204" pitchFamily="34" charset="-34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12293" name="Picture 5" descr="logomsu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9064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384300" y="23177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th-TH" sz="2800">
              <a:latin typeface="Times" panose="02020603050405020304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8513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1331913" y="2060575"/>
            <a:ext cx="6192837" cy="27352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6000" b="1" i="1" kern="10" spc="-600" dirty="0">
                <a:ln w="1270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Black" panose="020B0A04020102020204" pitchFamily="34" charset="0"/>
              </a:rPr>
              <a:t>Q &amp;A</a:t>
            </a:r>
            <a:endParaRPr lang="th-TH" sz="6000" b="1" i="1" kern="10" spc="-600" dirty="0">
              <a:ln w="12700">
                <a:solidFill>
                  <a:srgbClr val="00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499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8913"/>
            <a:ext cx="9001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67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0" y="0"/>
          <a:ext cx="9144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3" name="Photo Editor Photo" r:id="rId4" imgW="4761905" imgH="2857899" progId="MSPhotoEd.3">
                  <p:embed/>
                </p:oleObj>
              </mc:Choice>
              <mc:Fallback>
                <p:oleObj name="Photo Editor Photo" r:id="rId4" imgW="4761905" imgH="2857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7010400" y="5073650"/>
          <a:ext cx="198120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4" name="Photo Editor Photo" r:id="rId6" imgW="1905266" imgH="1362265" progId="MSPhotoEd.3">
                  <p:embed/>
                </p:oleObj>
              </mc:Choice>
              <mc:Fallback>
                <p:oleObj name="Photo Editor Photo" r:id="rId6" imgW="1905266" imgH="136226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5073650"/>
                        <a:ext cx="1981200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2514600" y="5105400"/>
          <a:ext cx="243840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5" name="Photo Editor Photo" r:id="rId8" imgW="2190476" imgH="1419048" progId="MSPhotoEd.3">
                  <p:embed/>
                </p:oleObj>
              </mc:Choice>
              <mc:Fallback>
                <p:oleObj name="Photo Editor Photo" r:id="rId8" imgW="2190476" imgH="141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105400"/>
                        <a:ext cx="2438400" cy="157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4953000" y="5105400"/>
          <a:ext cx="2057400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6" name="Photo Editor Photo" r:id="rId10" imgW="4048690" imgH="3134162" progId="MSPhotoEd.3">
                  <p:embed/>
                </p:oleObj>
              </mc:Choice>
              <mc:Fallback>
                <p:oleObj name="Photo Editor Photo" r:id="rId10" imgW="4048690" imgH="313416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105400"/>
                        <a:ext cx="2057400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6" name="Object 6"/>
          <p:cNvGraphicFramePr>
            <a:graphicFrameLocks noChangeAspect="1"/>
          </p:cNvGraphicFramePr>
          <p:nvPr/>
        </p:nvGraphicFramePr>
        <p:xfrm>
          <a:off x="228600" y="5102225"/>
          <a:ext cx="22860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7" name="Photo Editor Photo" r:id="rId12" imgW="2209524" imgH="1457143" progId="MSPhotoEd.3">
                  <p:embed/>
                </p:oleObj>
              </mc:Choice>
              <mc:Fallback>
                <p:oleObj name="Photo Editor Photo" r:id="rId12" imgW="2209524" imgH="1457143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02225"/>
                        <a:ext cx="22860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7" name="Rectangle 7"/>
          <p:cNvSpPr>
            <a:spLocks noGrp="1"/>
          </p:cNvSpPr>
          <p:nvPr>
            <p:ph type="ctrTitle" idx="4294967295"/>
          </p:nvPr>
        </p:nvSpPr>
        <p:spPr>
          <a:xfrm>
            <a:off x="1752600" y="3581400"/>
            <a:ext cx="6248400" cy="1143000"/>
          </a:xfrm>
        </p:spPr>
        <p:txBody>
          <a:bodyPr/>
          <a:lstStyle/>
          <a:p>
            <a:r>
              <a:rPr lang="en-US" altLang="th-TH" sz="7500" b="1" smtClean="0">
                <a:solidFill>
                  <a:srgbClr val="FF0000"/>
                </a:solidFill>
                <a:latin typeface="Calibri" panose="020F0502020204030204" pitchFamily="34" charset="0"/>
              </a:rPr>
              <a:t>Thank you</a:t>
            </a:r>
            <a:endParaRPr lang="en-US" altLang="th-TH" sz="6300" b="1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14339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43000" y="547688"/>
            <a:ext cx="7924800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i="1">
                <a:solidFill>
                  <a:srgbClr val="FF0000"/>
                </a:solidFill>
                <a:cs typeface="LilyUPC" panose="020B0604020202020204" pitchFamily="34" charset="-34"/>
              </a:rPr>
              <a:t>มนุษย์</a:t>
            </a:r>
            <a:r>
              <a:rPr lang="th-TH" altLang="th-TH" sz="4800" b="1">
                <a:solidFill>
                  <a:srgbClr val="000066"/>
                </a:solidFill>
                <a:cs typeface="LilyUPC" panose="020B0604020202020204" pitchFamily="34" charset="-34"/>
              </a:rPr>
              <a:t> คือ ผลิตผลที่สุดแสนมหัศจรรย์ของธรรมชาติ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57200" y="2438400"/>
            <a:ext cx="8305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เส้นเลือดในร่างกายมนุษย์มีความยาวรวม </a:t>
            </a:r>
            <a:r>
              <a:rPr lang="en-US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62,000 </a:t>
            </a:r>
            <a:r>
              <a:rPr lang="th-TH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ไมล์ ถ้านำมันมาเรียงต่อกันเป็นทางยาวจะได้ความยาว ถึง </a:t>
            </a:r>
            <a:r>
              <a:rPr lang="en-US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2.5 </a:t>
            </a:r>
            <a:r>
              <a:rPr lang="th-TH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เท่าของเส้นรอบวงโลก</a:t>
            </a:r>
            <a:r>
              <a:rPr lang="en-US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  <a:endParaRPr lang="th-TH" altLang="th-TH" sz="4000" b="1">
              <a:solidFill>
                <a:srgbClr val="800000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733800" y="3810000"/>
            <a:ext cx="531495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h-TH" sz="1800" b="1">
                <a:cs typeface="Angsana New" panose="02020603050405020304" pitchFamily="18" charset="-34"/>
                <a:hlinkClick r:id="rId4"/>
              </a:rPr>
              <a:t>http://megamisc.blogspot.com/2007/12/20.html</a:t>
            </a:r>
            <a:r>
              <a:rPr lang="en-US" altLang="th-TH" sz="1800"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33400" y="4419600"/>
            <a:ext cx="8001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000" b="1" dirty="0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มีผู้เชี่ยวชาญสันนิษฐานว่าถ้านำเซลล์เม็ดเลือดของเรามาต่อเป็นสายยาวจะสามารถพันรอบเส้นศูนย์สูตรได้ถึง</a:t>
            </a:r>
            <a:r>
              <a:rPr lang="en-US" altLang="th-TH" sz="4000" b="1" dirty="0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4 </a:t>
            </a:r>
            <a:r>
              <a:rPr lang="th-TH" altLang="th-TH" sz="4000" b="1" dirty="0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รอบเลยทีเดียว</a:t>
            </a:r>
            <a:r>
              <a:rPr lang="en-US" altLang="th-TH" sz="4000" b="1" dirty="0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276600" y="5873750"/>
            <a:ext cx="571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1800" b="1">
                <a:cs typeface="Angsana New" panose="02020603050405020304" pitchFamily="18" charset="-34"/>
              </a:rPr>
              <a:t>อ้างอิงจาก  </a:t>
            </a:r>
            <a:r>
              <a:rPr lang="en-US" altLang="th-TH" sz="1800" b="1">
                <a:cs typeface="Angsana New" panose="02020603050405020304" pitchFamily="18" charset="-34"/>
                <a:hlinkClick r:id="rId5"/>
              </a:rPr>
              <a:t>poxpak</a:t>
            </a:r>
            <a:r>
              <a:rPr lang="en-US" altLang="th-TH" sz="1800" b="1">
                <a:cs typeface="Angsana New" panose="02020603050405020304" pitchFamily="18" charset="-34"/>
              </a:rPr>
              <a:t> http://atcloud.com/stories/50986 </a:t>
            </a:r>
          </a:p>
        </p:txBody>
      </p:sp>
    </p:spTree>
    <p:extLst>
      <p:ext uri="{BB962C8B-B14F-4D97-AF65-F5344CB8AC3E}">
        <p14:creationId xmlns:p14="http://schemas.microsoft.com/office/powerpoint/2010/main" val="1773078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981200" y="4419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16387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66800" y="457200"/>
            <a:ext cx="79248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i="1">
                <a:solidFill>
                  <a:srgbClr val="FF0000"/>
                </a:solidFill>
                <a:cs typeface="LilyUPC" panose="020B0604020202020204" pitchFamily="34" charset="-34"/>
              </a:rPr>
              <a:t>มนุษย์</a:t>
            </a:r>
            <a:r>
              <a:rPr lang="th-TH" altLang="th-TH" sz="4800" b="1">
                <a:solidFill>
                  <a:srgbClr val="000066"/>
                </a:solidFill>
                <a:cs typeface="LilyUPC" panose="020B0604020202020204" pitchFamily="34" charset="-34"/>
              </a:rPr>
              <a:t> คือ ผลิตผลที่สุดแสนมหัศจรรย์ของธรรมชาติ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0" y="2422525"/>
            <a:ext cx="80772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หัวใจเต้นเฉลี่ยวันละ </a:t>
            </a:r>
            <a:r>
              <a:rPr lang="en-US" altLang="th-TH" sz="3200" b="1">
                <a:solidFill>
                  <a:srgbClr val="800000"/>
                </a:solidFill>
                <a:cs typeface="LilyUPC" panose="020B0604020202020204" pitchFamily="34" charset="-34"/>
              </a:rPr>
              <a:t>100,000</a:t>
            </a:r>
            <a:r>
              <a:rPr lang="en-US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ครั้ง ปีละ </a:t>
            </a:r>
            <a:r>
              <a:rPr lang="en-US" altLang="th-TH" sz="3200" b="1">
                <a:solidFill>
                  <a:srgbClr val="800000"/>
                </a:solidFill>
                <a:cs typeface="LilyUPC" panose="020B0604020202020204" pitchFamily="34" charset="-34"/>
              </a:rPr>
              <a:t>36.8</a:t>
            </a:r>
            <a:r>
              <a:rPr lang="en-US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ล้านครั้ง </a:t>
            </a:r>
            <a:r>
              <a:rPr lang="th-TH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(ตลอดชีวิต </a:t>
            </a:r>
            <a:r>
              <a:rPr lang="en-US" altLang="th-TH" sz="3200" b="1">
                <a:solidFill>
                  <a:srgbClr val="000066"/>
                </a:solidFill>
                <a:cs typeface="LilyUPC" panose="020B0604020202020204" pitchFamily="34" charset="-34"/>
              </a:rPr>
              <a:t>2,000</a:t>
            </a:r>
            <a:r>
              <a:rPr lang="en-US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ล้านครั้ง)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หัวใจปั๊มเลือดไปเลี้ยงร่างกาย วันละ </a:t>
            </a:r>
            <a:r>
              <a:rPr lang="en-US" altLang="th-TH" sz="3200" b="1">
                <a:solidFill>
                  <a:srgbClr val="800000"/>
                </a:solidFill>
                <a:cs typeface="LilyUPC" panose="020B0604020202020204" pitchFamily="34" charset="-34"/>
              </a:rPr>
              <a:t>13,500</a:t>
            </a:r>
            <a:r>
              <a:rPr lang="en-US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ลิตร หรือ ปีละ </a:t>
            </a:r>
            <a:r>
              <a:rPr lang="en-US" altLang="th-TH" sz="3200" b="1">
                <a:solidFill>
                  <a:srgbClr val="800000"/>
                </a:solidFill>
                <a:cs typeface="LilyUPC" panose="020B0604020202020204" pitchFamily="34" charset="-34"/>
              </a:rPr>
              <a:t>3.1</a:t>
            </a:r>
            <a:r>
              <a:rPr lang="en-US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ล้านลิตร </a:t>
            </a:r>
            <a:r>
              <a:rPr lang="th-TH" altLang="th-TH" sz="2800" b="1">
                <a:solidFill>
                  <a:srgbClr val="800000"/>
                </a:solidFill>
                <a:cs typeface="LilyUPC" panose="020B0604020202020204" pitchFamily="34" charset="-34"/>
              </a:rPr>
              <a:t>(</a:t>
            </a:r>
            <a:r>
              <a:rPr lang="en-US" altLang="th-TH" sz="3200" b="1">
                <a:solidFill>
                  <a:srgbClr val="800000"/>
                </a:solidFill>
                <a:cs typeface="LilyUPC" panose="020B0604020202020204" pitchFamily="34" charset="-34"/>
              </a:rPr>
              <a:t>3,100</a:t>
            </a:r>
            <a:r>
              <a:rPr lang="en-US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ตัน</a:t>
            </a:r>
            <a:r>
              <a:rPr lang="th-TH" altLang="th-TH" sz="2800" b="1">
                <a:solidFill>
                  <a:srgbClr val="800000"/>
                </a:solidFill>
                <a:cs typeface="LilyUPC" panose="020B0604020202020204" pitchFamily="34" charset="-34"/>
              </a:rPr>
              <a:t>)</a:t>
            </a:r>
            <a:r>
              <a:rPr lang="th-TH" altLang="th-TH" sz="4000" b="1">
                <a:solidFill>
                  <a:srgbClr val="800000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(ตลอดชีวิต </a:t>
            </a:r>
            <a:r>
              <a:rPr lang="en-US" altLang="th-TH" sz="3200" b="1">
                <a:solidFill>
                  <a:srgbClr val="000066"/>
                </a:solidFill>
                <a:cs typeface="LilyUPC" panose="020B0604020202020204" pitchFamily="34" charset="-34"/>
              </a:rPr>
              <a:t>500</a:t>
            </a:r>
            <a:r>
              <a:rPr lang="en-US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 </a:t>
            </a:r>
            <a:r>
              <a:rPr lang="th-TH" altLang="th-TH" sz="4000" b="1">
                <a:solidFill>
                  <a:srgbClr val="000066"/>
                </a:solidFill>
                <a:cs typeface="LilyUPC" panose="020B0604020202020204" pitchFamily="34" charset="-34"/>
              </a:rPr>
              <a:t>ล้านลิตร)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514600" y="6172200"/>
            <a:ext cx="58928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1800" b="1">
                <a:cs typeface="Angsana New" panose="02020603050405020304" pitchFamily="18" charset="-34"/>
              </a:rPr>
              <a:t>อ้างอิงจาก  </a:t>
            </a:r>
            <a:r>
              <a:rPr lang="en-US" altLang="th-TH" sz="1800" b="1">
                <a:cs typeface="Angsana New" panose="02020603050405020304" pitchFamily="18" charset="-34"/>
                <a:hlinkClick r:id="rId4"/>
              </a:rPr>
              <a:t>poxpak</a:t>
            </a:r>
            <a:r>
              <a:rPr lang="en-US" altLang="th-TH" sz="1800" b="1">
                <a:cs typeface="Angsana New" panose="02020603050405020304" pitchFamily="18" charset="-34"/>
              </a:rPr>
              <a:t> http://atcloud.com/stories/50986 </a:t>
            </a:r>
          </a:p>
        </p:txBody>
      </p:sp>
    </p:spTree>
    <p:extLst>
      <p:ext uri="{BB962C8B-B14F-4D97-AF65-F5344CB8AC3E}">
        <p14:creationId xmlns:p14="http://schemas.microsoft.com/office/powerpoint/2010/main" val="244193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958975" y="445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h-TH" altLang="th-TH" sz="1800">
              <a:cs typeface="Angsana New" panose="02020603050405020304" pitchFamily="18" charset="-34"/>
            </a:endParaRPr>
          </a:p>
        </p:txBody>
      </p:sp>
      <p:pic>
        <p:nvPicPr>
          <p:cNvPr id="18435" name="Picture 3" descr="logomsu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636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90600" y="685800"/>
            <a:ext cx="79248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6000" b="1" i="1">
                <a:solidFill>
                  <a:srgbClr val="FF0000"/>
                </a:solidFill>
                <a:cs typeface="LilyUPC" panose="020B0604020202020204" pitchFamily="34" charset="-34"/>
              </a:rPr>
              <a:t>มนุษย์</a:t>
            </a:r>
            <a:r>
              <a:rPr lang="th-TH" altLang="th-TH" sz="4800" b="1">
                <a:solidFill>
                  <a:srgbClr val="000066"/>
                </a:solidFill>
                <a:cs typeface="LilyUPC" panose="020B0604020202020204" pitchFamily="34" charset="-34"/>
              </a:rPr>
              <a:t> คือ ผลิตผลที่สุดแสนมหัศจรรย์ของธรรมชาติ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09600" y="2743200"/>
            <a:ext cx="8153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4000" b="1">
                <a:solidFill>
                  <a:srgbClr val="FF33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เชื่อหรือไม่ว่า</a:t>
            </a:r>
            <a:r>
              <a:rPr lang="th-TH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ในร่างกายของเรามีสารอยู่มากมาย เช่น      </a:t>
            </a:r>
            <a:r>
              <a:rPr lang="th-TH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มีฟอสฟอรัสในปริมาณที่มากพอจะทำหัวไม้ขีดไฟ </a:t>
            </a:r>
            <a:r>
              <a:rPr lang="en-US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2,000</a:t>
            </a:r>
            <a:r>
              <a:rPr lang="th-TH" altLang="th-TH" sz="4000" b="1">
                <a:solidFill>
                  <a:srgbClr val="80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ก้าน</a:t>
            </a:r>
            <a:r>
              <a:rPr lang="th-TH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มีไขมันพอที่จะทำสบู่ได้ </a:t>
            </a:r>
            <a:r>
              <a:rPr lang="en-US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7</a:t>
            </a:r>
            <a:r>
              <a:rPr lang="th-TH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ก้อน </a:t>
            </a:r>
            <a:r>
              <a:rPr lang="th-TH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มีเหล็กมากพอที่จะทำตะปูได้ </a:t>
            </a:r>
            <a:r>
              <a:rPr lang="en-US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1</a:t>
            </a:r>
            <a:r>
              <a:rPr lang="th-TH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ตัว </a:t>
            </a:r>
            <a:r>
              <a:rPr lang="th-TH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มีปูนขาวที่สามารถละลายน้ำแล้วนำไปทาห้องเล็ก ๆ ได้ </a:t>
            </a:r>
            <a:r>
              <a:rPr lang="en-US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1</a:t>
            </a:r>
            <a:r>
              <a:rPr lang="th-TH" altLang="th-TH" sz="4000" b="1">
                <a:solidFill>
                  <a:srgbClr val="000066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ห้อง </a:t>
            </a:r>
            <a:r>
              <a:rPr lang="th-TH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มีซัลเฟอร์ </a:t>
            </a:r>
            <a:r>
              <a:rPr lang="en-US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1</a:t>
            </a:r>
            <a:r>
              <a:rPr lang="th-TH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ช้อนชาและโลหะอีกประมาณ </a:t>
            </a:r>
            <a:r>
              <a:rPr lang="en-US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30</a:t>
            </a:r>
            <a:r>
              <a:rPr lang="th-TH" altLang="th-TH" sz="4000" b="1">
                <a:solidFill>
                  <a:srgbClr val="FF0000"/>
                </a:solidFill>
                <a:latin typeface="LilyUPC" panose="020B0604020202020204" pitchFamily="34" charset="-34"/>
                <a:cs typeface="LilyUPC" panose="020B0604020202020204" pitchFamily="34" charset="-34"/>
              </a:rPr>
              <a:t> กรัม</a:t>
            </a:r>
            <a:endParaRPr lang="en-US" altLang="th-TH" sz="4000" b="1">
              <a:solidFill>
                <a:srgbClr val="FF0000"/>
              </a:solidFill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810000" y="6172200"/>
            <a:ext cx="5038725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1800">
                <a:cs typeface="Angsana New" panose="02020603050405020304" pitchFamily="18" charset="-34"/>
              </a:rPr>
              <a:t>อ้างอิงจาก  </a:t>
            </a:r>
            <a:r>
              <a:rPr lang="en-US" altLang="th-TH" sz="1800">
                <a:cs typeface="Angsana New" panose="02020603050405020304" pitchFamily="18" charset="-34"/>
                <a:hlinkClick r:id="rId4"/>
              </a:rPr>
              <a:t>poxpak</a:t>
            </a:r>
            <a:r>
              <a:rPr lang="en-US" altLang="th-TH" sz="1800">
                <a:cs typeface="Angsana New" panose="02020603050405020304" pitchFamily="18" charset="-34"/>
              </a:rPr>
              <a:t> http://atcloud.com/stories/50986 </a:t>
            </a:r>
          </a:p>
        </p:txBody>
      </p:sp>
    </p:spTree>
    <p:extLst>
      <p:ext uri="{BB962C8B-B14F-4D97-AF65-F5344CB8AC3E}">
        <p14:creationId xmlns:p14="http://schemas.microsoft.com/office/powerpoint/2010/main" val="1450121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4_Fl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2941</TotalTime>
  <Words>1198</Words>
  <Application>Microsoft Office PowerPoint</Application>
  <PresentationFormat>นำเสนอทางหน้าจอ (4:3)</PresentationFormat>
  <Paragraphs>185</Paragraphs>
  <Slides>61</Slides>
  <Notes>51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17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61</vt:i4>
      </vt:variant>
    </vt:vector>
  </HeadingPairs>
  <TitlesOfParts>
    <vt:vector size="80" baseType="lpstr">
      <vt:lpstr>Angsana New</vt:lpstr>
      <vt:lpstr>Arial</vt:lpstr>
      <vt:lpstr>Arial Black</vt:lpstr>
      <vt:lpstr>BrowalliaUPC</vt:lpstr>
      <vt:lpstr>Calibri</vt:lpstr>
      <vt:lpstr>Century Schoolbook</vt:lpstr>
      <vt:lpstr>Cordia New</vt:lpstr>
      <vt:lpstr>FreesiaDSE</vt:lpstr>
      <vt:lpstr>FreesiaUPC</vt:lpstr>
      <vt:lpstr>JasmineUPC</vt:lpstr>
      <vt:lpstr>Javanese Text</vt:lpstr>
      <vt:lpstr>KodchiangUPC</vt:lpstr>
      <vt:lpstr>LilyUPC</vt:lpstr>
      <vt:lpstr>Tahoma</vt:lpstr>
      <vt:lpstr>Times</vt:lpstr>
      <vt:lpstr>Times New Roman</vt:lpstr>
      <vt:lpstr>Wingdings 2</vt:lpstr>
      <vt:lpstr>4_Flow</vt:lpstr>
      <vt:lpstr>Photo Editor Photo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Planning : key words Questions</vt:lpstr>
      <vt:lpstr>งานนำเสนอ PowerPoint</vt:lpstr>
      <vt:lpstr>ปัญหา : แผน</vt:lpstr>
      <vt:lpstr>สถานการณ์ (Situation)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Thank you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theoretical Framework?</dc:title>
  <dc:creator>College of Education</dc:creator>
  <cp:lastModifiedBy>Asus</cp:lastModifiedBy>
  <cp:revision>523</cp:revision>
  <dcterms:created xsi:type="dcterms:W3CDTF">2008-07-26T02:18:10Z</dcterms:created>
  <dcterms:modified xsi:type="dcterms:W3CDTF">2020-08-26T04:41:20Z</dcterms:modified>
</cp:coreProperties>
</file>